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2"/>
  </p:handoutMasterIdLst>
  <p:sldIdLst>
    <p:sldId id="256" r:id="rId2"/>
    <p:sldId id="270" r:id="rId3"/>
    <p:sldId id="272" r:id="rId4"/>
    <p:sldId id="274" r:id="rId5"/>
    <p:sldId id="276" r:id="rId6"/>
    <p:sldId id="285" r:id="rId7"/>
    <p:sldId id="288" r:id="rId8"/>
    <p:sldId id="289" r:id="rId9"/>
    <p:sldId id="275" r:id="rId10"/>
    <p:sldId id="286" r:id="rId11"/>
    <p:sldId id="287" r:id="rId12"/>
    <p:sldId id="277" r:id="rId13"/>
    <p:sldId id="257" r:id="rId14"/>
    <p:sldId id="258" r:id="rId15"/>
    <p:sldId id="259" r:id="rId16"/>
    <p:sldId id="260" r:id="rId17"/>
    <p:sldId id="261" r:id="rId18"/>
    <p:sldId id="262" r:id="rId19"/>
    <p:sldId id="263" r:id="rId20"/>
    <p:sldId id="264" r:id="rId21"/>
    <p:sldId id="273" r:id="rId22"/>
    <p:sldId id="265" r:id="rId23"/>
    <p:sldId id="266" r:id="rId24"/>
    <p:sldId id="278" r:id="rId25"/>
    <p:sldId id="284" r:id="rId26"/>
    <p:sldId id="282" r:id="rId27"/>
    <p:sldId id="279" r:id="rId28"/>
    <p:sldId id="267" r:id="rId29"/>
    <p:sldId id="269" r:id="rId30"/>
    <p:sldId id="283"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92753B-4576-46BB-8567-D93E5EF5B2E4}" type="datetimeFigureOut">
              <a:rPr lang="en-US" smtClean="0"/>
              <a:t>3/22/2014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78BE2D-C69F-498E-BE4C-3FE1199241AA}"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alentine's day orchid - doritaenopsis taida salu alisan.jpg"/>
          <p:cNvPicPr>
            <a:picLocks noChangeAspect="1"/>
          </p:cNvPicPr>
          <p:nvPr/>
        </p:nvPicPr>
        <p:blipFill>
          <a:blip r:embed="rId2" cstate="print"/>
          <a:stretch>
            <a:fillRect/>
          </a:stretch>
        </p:blipFill>
        <p:spPr>
          <a:xfrm>
            <a:off x="0" y="0"/>
            <a:ext cx="4881979" cy="6324600"/>
          </a:xfrm>
          <a:prstGeom prst="rect">
            <a:avLst/>
          </a:prstGeom>
        </p:spPr>
      </p:pic>
      <p:pic>
        <p:nvPicPr>
          <p:cNvPr id="6" name="Picture 5" descr="orchidcutout.jpg"/>
          <p:cNvPicPr>
            <a:picLocks noChangeAspect="1"/>
          </p:cNvPicPr>
          <p:nvPr/>
        </p:nvPicPr>
        <p:blipFill>
          <a:blip r:embed="rId3" cstate="print"/>
          <a:stretch>
            <a:fillRect/>
          </a:stretch>
        </p:blipFill>
        <p:spPr>
          <a:xfrm>
            <a:off x="5705856" y="152400"/>
            <a:ext cx="3438144" cy="4343400"/>
          </a:xfrm>
          <a:prstGeom prst="rect">
            <a:avLst/>
          </a:prstGeom>
        </p:spPr>
      </p:pic>
      <p:sp>
        <p:nvSpPr>
          <p:cNvPr id="4" name="Title 3"/>
          <p:cNvSpPr>
            <a:spLocks noGrp="1"/>
          </p:cNvSpPr>
          <p:nvPr>
            <p:ph type="ctrTitle"/>
          </p:nvPr>
        </p:nvSpPr>
        <p:spPr>
          <a:xfrm>
            <a:off x="4343400" y="1371600"/>
            <a:ext cx="3200400" cy="1524000"/>
          </a:xfrm>
        </p:spPr>
        <p:txBody>
          <a:bodyPr>
            <a:normAutofit/>
          </a:bodyPr>
          <a:lstStyle/>
          <a:p>
            <a:r>
              <a:rPr lang="en-US" sz="6000" dirty="0" smtClean="0">
                <a:latin typeface="Algerian" pitchFamily="82" charset="0"/>
              </a:rPr>
              <a:t>Orchid</a:t>
            </a:r>
            <a:endParaRPr lang="en-US" sz="6000" dirty="0">
              <a:latin typeface="Algerian" pitchFamily="82" charset="0"/>
            </a:endParaRPr>
          </a:p>
        </p:txBody>
      </p:sp>
    </p:spTree>
  </p:cSld>
  <p:clrMapOvr>
    <a:masterClrMapping/>
  </p:clrMapOvr>
  <p:transition spd="med">
    <p:plu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Orchids-Screensaver_2.png"/>
          <p:cNvPicPr>
            <a:picLocks noChangeAspect="1"/>
          </p:cNvPicPr>
          <p:nvPr/>
        </p:nvPicPr>
        <p:blipFill>
          <a:blip r:embed="rId2"/>
          <a:stretch>
            <a:fillRect/>
          </a:stretch>
        </p:blipFill>
        <p:spPr>
          <a:xfrm>
            <a:off x="0" y="0"/>
            <a:ext cx="9144000" cy="6858000"/>
          </a:xfrm>
          <a:prstGeom prst="rect">
            <a:avLst/>
          </a:prstGeom>
          <a:ln>
            <a:noFill/>
          </a:ln>
          <a:effectLst>
            <a:softEdge rad="112500"/>
          </a:effectLst>
        </p:spPr>
      </p:pic>
      <p:sp>
        <p:nvSpPr>
          <p:cNvPr id="2" name="Title 1"/>
          <p:cNvSpPr>
            <a:spLocks noGrp="1"/>
          </p:cNvSpPr>
          <p:nvPr>
            <p:ph type="title"/>
          </p:nvPr>
        </p:nvSpPr>
        <p:spPr>
          <a:xfrm>
            <a:off x="533400" y="228600"/>
            <a:ext cx="8229600" cy="792162"/>
          </a:xfrm>
        </p:spPr>
        <p:txBody>
          <a:bodyPr>
            <a:normAutofit/>
          </a:bodyPr>
          <a:lstStyle/>
          <a:p>
            <a:r>
              <a:rPr lang="en-US" dirty="0" smtClean="0"/>
              <a:t>Disease of Orchid</a:t>
            </a:r>
            <a:endParaRPr lang="en-US" dirty="0"/>
          </a:p>
        </p:txBody>
      </p:sp>
      <p:sp>
        <p:nvSpPr>
          <p:cNvPr id="3" name="Content Placeholder 2"/>
          <p:cNvSpPr>
            <a:spLocks noGrp="1"/>
          </p:cNvSpPr>
          <p:nvPr>
            <p:ph idx="1"/>
          </p:nvPr>
        </p:nvSpPr>
        <p:spPr>
          <a:xfrm>
            <a:off x="1524000" y="990600"/>
            <a:ext cx="7315200" cy="4953000"/>
          </a:xfrm>
        </p:spPr>
        <p:txBody>
          <a:bodyPr>
            <a:normAutofit/>
          </a:bodyPr>
          <a:lstStyle/>
          <a:p>
            <a:pPr algn="just">
              <a:buFont typeface="Wingdings" pitchFamily="2" charset="2"/>
              <a:buChar char="Ø"/>
            </a:pPr>
            <a:r>
              <a:rPr lang="en-US" sz="2800" dirty="0" smtClean="0">
                <a:latin typeface="Times New Roman" pitchFamily="18" charset="0"/>
                <a:cs typeface="Times New Roman" pitchFamily="18" charset="0"/>
              </a:rPr>
              <a:t>Leaf </a:t>
            </a:r>
            <a:r>
              <a:rPr lang="en-US" sz="2800" dirty="0" smtClean="0">
                <a:latin typeface="Times New Roman" pitchFamily="18" charset="0"/>
                <a:cs typeface="Times New Roman" pitchFamily="18" charset="0"/>
              </a:rPr>
              <a:t>spot  </a:t>
            </a:r>
            <a:r>
              <a:rPr lang="en-US" sz="2800" dirty="0" smtClean="0">
                <a:latin typeface="Times New Roman" pitchFamily="18" charset="0"/>
                <a:cs typeface="Times New Roman" pitchFamily="18" charset="0"/>
              </a:rPr>
              <a:t>&amp; Leaf blight.</a:t>
            </a:r>
          </a:p>
          <a:p>
            <a:pPr algn="just">
              <a:buFont typeface="Wingdings" pitchFamily="2" charset="2"/>
              <a:buChar char="Ø"/>
            </a:pPr>
            <a:r>
              <a:rPr lang="en-US" sz="2800" dirty="0" smtClean="0">
                <a:latin typeface="Times New Roman" pitchFamily="18" charset="0"/>
                <a:cs typeface="Times New Roman" pitchFamily="18" charset="0"/>
              </a:rPr>
              <a:t>Collar blotch &amp; Collar rot.</a:t>
            </a:r>
          </a:p>
          <a:p>
            <a:pPr algn="just">
              <a:buFont typeface="Wingdings" pitchFamily="2" charset="2"/>
              <a:buChar char="Ø"/>
            </a:pPr>
            <a:r>
              <a:rPr lang="en-US" sz="2800" dirty="0" smtClean="0">
                <a:latin typeface="Times New Roman" pitchFamily="18" charset="0"/>
                <a:cs typeface="Times New Roman" pitchFamily="18" charset="0"/>
              </a:rPr>
              <a:t>Orchid wilt</a:t>
            </a:r>
          </a:p>
          <a:p>
            <a:pPr algn="just">
              <a:buFont typeface="Wingdings" pitchFamily="2" charset="2"/>
              <a:buChar char="Ø"/>
            </a:pPr>
            <a:r>
              <a:rPr lang="en-US" sz="2800" dirty="0" smtClean="0">
                <a:latin typeface="Times New Roman" pitchFamily="18" charset="0"/>
                <a:cs typeface="Times New Roman" pitchFamily="18" charset="0"/>
              </a:rPr>
              <a:t>Cymbidium mosaic </a:t>
            </a:r>
            <a:r>
              <a:rPr lang="en-US" sz="2800" dirty="0" smtClean="0">
                <a:latin typeface="Times New Roman" pitchFamily="18" charset="0"/>
                <a:cs typeface="Times New Roman" pitchFamily="18" charset="0"/>
              </a:rPr>
              <a:t>virus</a:t>
            </a:r>
          </a:p>
          <a:p>
            <a:pPr algn="just">
              <a:buNone/>
            </a:pPr>
            <a:r>
              <a:rPr lang="en-US" sz="2800" dirty="0" smtClean="0">
                <a:latin typeface="Times New Roman" pitchFamily="18" charset="0"/>
                <a:cs typeface="Times New Roman" pitchFamily="18" charset="0"/>
              </a:rPr>
              <a:t>	As </a:t>
            </a:r>
            <a:r>
              <a:rPr lang="en-US" sz="2800" dirty="0" smtClean="0">
                <a:latin typeface="Times New Roman" pitchFamily="18" charset="0"/>
                <a:cs typeface="Times New Roman" pitchFamily="18" charset="0"/>
              </a:rPr>
              <a:t>control measures all infected plants should be isolated to prevent spreading of the disease.</a:t>
            </a:r>
            <a:endParaRPr lang="en-US" sz="2800" dirty="0">
              <a:latin typeface="Times New Roman" pitchFamily="18" charset="0"/>
              <a:cs typeface="Times New Roman" pitchFamily="18"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d-header.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1143000"/>
          </a:xfrm>
        </p:spPr>
        <p:txBody>
          <a:bodyPr/>
          <a:lstStyle/>
          <a:p>
            <a:r>
              <a:rPr lang="en-US" dirty="0" smtClean="0"/>
              <a:t>Pest of Orchid</a:t>
            </a:r>
            <a:endParaRPr lang="en-US" dirty="0"/>
          </a:p>
        </p:txBody>
      </p:sp>
      <p:sp>
        <p:nvSpPr>
          <p:cNvPr id="3" name="Content Placeholder 2"/>
          <p:cNvSpPr>
            <a:spLocks noGrp="1"/>
          </p:cNvSpPr>
          <p:nvPr>
            <p:ph idx="1"/>
          </p:nvPr>
        </p:nvSpPr>
        <p:spPr/>
        <p:txBody>
          <a:bodyPr>
            <a:normAutofit fontScale="92500"/>
          </a:bodyPr>
          <a:lstStyle/>
          <a:p>
            <a:pPr algn="just">
              <a:buNone/>
            </a:pPr>
            <a:r>
              <a:rPr lang="en-US" dirty="0" smtClean="0"/>
              <a:t>	</a:t>
            </a:r>
            <a:r>
              <a:rPr lang="en-US" sz="3000" dirty="0" smtClean="0">
                <a:latin typeface="Times New Roman" pitchFamily="18" charset="0"/>
                <a:cs typeface="Times New Roman" pitchFamily="18" charset="0"/>
              </a:rPr>
              <a:t>The </a:t>
            </a:r>
            <a:r>
              <a:rPr lang="en-US" sz="3000" dirty="0" smtClean="0">
                <a:latin typeface="Times New Roman" pitchFamily="18" charset="0"/>
                <a:cs typeface="Times New Roman" pitchFamily="18" charset="0"/>
              </a:rPr>
              <a:t>most commonly reported insects pests on orchids are </a:t>
            </a:r>
            <a:r>
              <a:rPr lang="en-US" sz="3000" dirty="0" smtClean="0">
                <a:latin typeface="Times New Roman" pitchFamily="18" charset="0"/>
                <a:cs typeface="Times New Roman" pitchFamily="18" charset="0"/>
              </a:rPr>
              <a:t>thrips, </a:t>
            </a:r>
            <a:r>
              <a:rPr lang="en-US" sz="3000" dirty="0" smtClean="0">
                <a:latin typeface="Times New Roman" pitchFamily="18" charset="0"/>
                <a:cs typeface="Times New Roman" pitchFamily="18" charset="0"/>
              </a:rPr>
              <a:t>aphids, </a:t>
            </a:r>
            <a:r>
              <a:rPr lang="en-US" sz="3000" dirty="0" smtClean="0">
                <a:latin typeface="Times New Roman" pitchFamily="18" charset="0"/>
                <a:cs typeface="Times New Roman" pitchFamily="18" charset="0"/>
              </a:rPr>
              <a:t>spider mite</a:t>
            </a:r>
            <a:r>
              <a:rPr lang="en-US" sz="3000" dirty="0" smtClean="0">
                <a:latin typeface="Times New Roman" pitchFamily="18" charset="0"/>
                <a:cs typeface="Times New Roman" pitchFamily="18" charset="0"/>
              </a:rPr>
              <a:t>, soft scale, mealy bugs, orchid weevil, snail and slugs. These insects pests harm the plants in many ways. They feed on tender young shoot, suck the sap and damage the young bud and shoots and also act as the carrier of different diseases.</a:t>
            </a:r>
          </a:p>
          <a:p>
            <a:pPr algn="just">
              <a:buNone/>
            </a:pPr>
            <a:r>
              <a:rPr lang="en-US" sz="3000" dirty="0" smtClean="0">
                <a:latin typeface="Times New Roman" pitchFamily="18" charset="0"/>
                <a:cs typeface="Times New Roman" pitchFamily="18" charset="0"/>
              </a:rPr>
              <a:t>	Fortunately </a:t>
            </a:r>
            <a:r>
              <a:rPr lang="en-US" sz="3000" dirty="0" smtClean="0">
                <a:latin typeface="Times New Roman" pitchFamily="18" charset="0"/>
                <a:cs typeface="Times New Roman" pitchFamily="18" charset="0"/>
              </a:rPr>
              <a:t>all these can be controlled by effective insecticides like Parathion, Malathion, </a:t>
            </a:r>
            <a:r>
              <a:rPr lang="en-US" sz="3000" dirty="0" smtClean="0">
                <a:latin typeface="Times New Roman" pitchFamily="18" charset="0"/>
                <a:cs typeface="Times New Roman" pitchFamily="18" charset="0"/>
              </a:rPr>
              <a:t>has </a:t>
            </a:r>
            <a:r>
              <a:rPr lang="en-US" sz="3000" dirty="0" smtClean="0">
                <a:latin typeface="Times New Roman" pitchFamily="18" charset="0"/>
                <a:cs typeface="Times New Roman" pitchFamily="18" charset="0"/>
              </a:rPr>
              <a:t>proved to be very effective in killing slugs and snails.</a:t>
            </a:r>
          </a:p>
          <a:p>
            <a:pPr>
              <a:buNone/>
            </a:pPr>
            <a:endParaRPr 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chid-Bee.jpg"/>
          <p:cNvPicPr>
            <a:picLocks noChangeAspect="1"/>
          </p:cNvPicPr>
          <p:nvPr/>
        </p:nvPicPr>
        <p:blipFill>
          <a:blip r:embed="rId2" cstate="print"/>
          <a:stretch>
            <a:fillRect/>
          </a:stretch>
        </p:blipFill>
        <p:spPr>
          <a:xfrm>
            <a:off x="0" y="0"/>
            <a:ext cx="4572000" cy="3505200"/>
          </a:xfrm>
          <a:prstGeom prst="rect">
            <a:avLst/>
          </a:prstGeom>
          <a:ln>
            <a:noFill/>
          </a:ln>
          <a:effectLst>
            <a:softEdge rad="112500"/>
          </a:effectLst>
        </p:spPr>
      </p:pic>
      <p:pic>
        <p:nvPicPr>
          <p:cNvPr id="5" name="Picture 4" descr="06-wildest-125-hummingbird.jpg"/>
          <p:cNvPicPr>
            <a:picLocks noChangeAspect="1"/>
          </p:cNvPicPr>
          <p:nvPr/>
        </p:nvPicPr>
        <p:blipFill>
          <a:blip r:embed="rId3" cstate="print"/>
          <a:stretch>
            <a:fillRect/>
          </a:stretch>
        </p:blipFill>
        <p:spPr>
          <a:xfrm>
            <a:off x="4495800" y="3429000"/>
            <a:ext cx="4648200" cy="3429000"/>
          </a:xfrm>
          <a:prstGeom prst="rect">
            <a:avLst/>
          </a:prstGeom>
          <a:ln>
            <a:noFill/>
          </a:ln>
          <a:effectLst>
            <a:softEdge rad="112500"/>
          </a:effectLst>
        </p:spPr>
      </p:pic>
      <p:pic>
        <p:nvPicPr>
          <p:cNvPr id="6" name="Picture 5" descr="pollination82.jpg"/>
          <p:cNvPicPr>
            <a:picLocks noChangeAspect="1"/>
          </p:cNvPicPr>
          <p:nvPr/>
        </p:nvPicPr>
        <p:blipFill>
          <a:blip r:embed="rId4" cstate="print"/>
          <a:stretch>
            <a:fillRect/>
          </a:stretch>
        </p:blipFill>
        <p:spPr>
          <a:xfrm>
            <a:off x="0" y="3429000"/>
            <a:ext cx="4572000" cy="3429000"/>
          </a:xfrm>
          <a:prstGeom prst="rect">
            <a:avLst/>
          </a:prstGeom>
          <a:ln>
            <a:noFill/>
          </a:ln>
          <a:effectLst>
            <a:softEdge rad="112500"/>
          </a:effectLst>
        </p:spPr>
      </p:pic>
      <p:pic>
        <p:nvPicPr>
          <p:cNvPr id="8" name="Picture 7" descr="Honey Bee peach(zachary huang).jpg"/>
          <p:cNvPicPr>
            <a:picLocks noChangeAspect="1"/>
          </p:cNvPicPr>
          <p:nvPr/>
        </p:nvPicPr>
        <p:blipFill>
          <a:blip r:embed="rId5" cstate="print"/>
          <a:stretch>
            <a:fillRect/>
          </a:stretch>
        </p:blipFill>
        <p:spPr>
          <a:xfrm>
            <a:off x="4495800" y="0"/>
            <a:ext cx="4648200" cy="3505200"/>
          </a:xfrm>
          <a:prstGeom prst="rect">
            <a:avLst/>
          </a:prstGeom>
          <a:ln>
            <a:noFill/>
          </a:ln>
          <a:effectLst>
            <a:softEdge rad="112500"/>
          </a:effectLst>
        </p:spPr>
      </p:pic>
    </p:spTree>
  </p:cSld>
  <p:clrMapOvr>
    <a:masterClrMapping/>
  </p:clrMapOvr>
  <p:transition spd="med">
    <p:spli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2" cstate="print"/>
          <a:stretch>
            <a:fillRect/>
          </a:stretch>
        </p:blipFill>
        <p:spPr>
          <a:xfrm>
            <a:off x="0" y="0"/>
            <a:ext cx="9144000" cy="6849174"/>
          </a:xfrm>
          <a:prstGeom prst="rect">
            <a:avLst/>
          </a:prstGeom>
        </p:spPr>
      </p:pic>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Commonly Cultivated Orchid Plants</a:t>
            </a:r>
          </a:p>
        </p:txBody>
      </p:sp>
      <p:sp>
        <p:nvSpPr>
          <p:cNvPr id="3" name="Content Placeholder 2"/>
          <p:cNvSpPr>
            <a:spLocks noGrp="1"/>
          </p:cNvSpPr>
          <p:nvPr>
            <p:ph idx="1"/>
          </p:nvPr>
        </p:nvSpPr>
        <p:spPr>
          <a:xfrm>
            <a:off x="457200" y="1524000"/>
            <a:ext cx="8229600" cy="4525963"/>
          </a:xfrm>
        </p:spPr>
        <p:txBody>
          <a:bodyPr>
            <a:normAutofit fontScale="85000" lnSpcReduction="20000"/>
          </a:bodyPr>
          <a:lstStyle/>
          <a:p>
            <a:pPr algn="just">
              <a:buNone/>
            </a:pPr>
            <a:r>
              <a:rPr lang="en-US" dirty="0" smtClean="0"/>
              <a:t>	</a:t>
            </a:r>
            <a:r>
              <a:rPr lang="en-US" dirty="0" smtClean="0">
                <a:latin typeface="Times New Roman" pitchFamily="18" charset="0"/>
                <a:cs typeface="Times New Roman" pitchFamily="18" charset="0"/>
              </a:rPr>
              <a:t>Many orchid plant species have become tremendously popular over the years for two main reasons. These are their beautiful showy blooms and the ease of care required.</a:t>
            </a:r>
          </a:p>
          <a:p>
            <a:pPr lvl="1">
              <a:buFont typeface="Wingdings" pitchFamily="2" charset="2"/>
              <a:buChar char="Ø"/>
            </a:pPr>
            <a:r>
              <a:rPr lang="en-US" sz="3300" dirty="0" smtClean="0">
                <a:latin typeface="Times New Roman" pitchFamily="18" charset="0"/>
                <a:cs typeface="Times New Roman" pitchFamily="18" charset="0"/>
              </a:rPr>
              <a:t>Cattleyas</a:t>
            </a:r>
          </a:p>
          <a:p>
            <a:pPr lvl="1">
              <a:buFont typeface="Wingdings" pitchFamily="2" charset="2"/>
              <a:buChar char="Ø"/>
            </a:pPr>
            <a:r>
              <a:rPr lang="en-US" sz="3300" dirty="0" smtClean="0">
                <a:latin typeface="Times New Roman" pitchFamily="18" charset="0"/>
                <a:cs typeface="Times New Roman" pitchFamily="18" charset="0"/>
              </a:rPr>
              <a:t>Phalaenopsis</a:t>
            </a:r>
          </a:p>
          <a:p>
            <a:pPr lvl="1">
              <a:buFont typeface="Wingdings" pitchFamily="2" charset="2"/>
              <a:buChar char="Ø"/>
            </a:pPr>
            <a:r>
              <a:rPr lang="en-US" sz="3300" dirty="0" smtClean="0">
                <a:latin typeface="Times New Roman" pitchFamily="18" charset="0"/>
                <a:cs typeface="Times New Roman" pitchFamily="18" charset="0"/>
              </a:rPr>
              <a:t>Paphiopedilums</a:t>
            </a:r>
          </a:p>
          <a:p>
            <a:pPr lvl="1">
              <a:buFont typeface="Wingdings" pitchFamily="2" charset="2"/>
              <a:buChar char="Ø"/>
            </a:pPr>
            <a:r>
              <a:rPr lang="en-US" sz="3300" dirty="0" smtClean="0">
                <a:latin typeface="Times New Roman" pitchFamily="18" charset="0"/>
                <a:cs typeface="Times New Roman" pitchFamily="18" charset="0"/>
              </a:rPr>
              <a:t>Cymbidiums</a:t>
            </a:r>
          </a:p>
          <a:p>
            <a:pPr lvl="1">
              <a:buFont typeface="Wingdings" pitchFamily="2" charset="2"/>
              <a:buChar char="Ø"/>
            </a:pPr>
            <a:r>
              <a:rPr lang="en-US" sz="3300" dirty="0" smtClean="0">
                <a:latin typeface="Times New Roman" pitchFamily="18" charset="0"/>
                <a:cs typeface="Times New Roman" pitchFamily="18" charset="0"/>
              </a:rPr>
              <a:t>Dendrobiums</a:t>
            </a:r>
          </a:p>
          <a:p>
            <a:pPr lvl="1">
              <a:buFont typeface="Wingdings" pitchFamily="2" charset="2"/>
              <a:buChar char="Ø"/>
            </a:pPr>
            <a:r>
              <a:rPr lang="en-US" sz="3300" dirty="0" smtClean="0">
                <a:latin typeface="Times New Roman" pitchFamily="18" charset="0"/>
                <a:cs typeface="Times New Roman" pitchFamily="18" charset="0"/>
              </a:rPr>
              <a:t>Oncidiums</a:t>
            </a:r>
          </a:p>
          <a:p>
            <a:pPr lvl="1">
              <a:buFont typeface="Wingdings" pitchFamily="2" charset="2"/>
              <a:buChar char="Ø"/>
            </a:pPr>
            <a:r>
              <a:rPr lang="en-US" sz="3300" dirty="0" smtClean="0">
                <a:latin typeface="Times New Roman" pitchFamily="18" charset="0"/>
                <a:cs typeface="Times New Roman" pitchFamily="18" charset="0"/>
              </a:rPr>
              <a:t>Vandas</a:t>
            </a:r>
            <a:endParaRPr lang="en-US" sz="3300" dirty="0">
              <a:latin typeface="Times New Roman" pitchFamily="18" charset="0"/>
              <a:cs typeface="Times New Roman" pitchFamily="18" charset="0"/>
            </a:endParaRPr>
          </a:p>
        </p:txBody>
      </p:sp>
    </p:spTree>
  </p:cSld>
  <p:clrMapOvr>
    <a:masterClrMapping/>
  </p:clrMapOvr>
  <p:transition spd="med">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smtClean="0">
                <a:latin typeface="Times New Roman" pitchFamily="18" charset="0"/>
                <a:cs typeface="Times New Roman" pitchFamily="18" charset="0"/>
              </a:rPr>
              <a:t>Cattleyas</a:t>
            </a:r>
            <a:endParaRPr lang="en-US" dirty="0"/>
          </a:p>
        </p:txBody>
      </p:sp>
      <p:sp>
        <p:nvSpPr>
          <p:cNvPr id="3" name="Content Placeholder 2"/>
          <p:cNvSpPr>
            <a:spLocks noGrp="1"/>
          </p:cNvSpPr>
          <p:nvPr>
            <p:ph idx="1"/>
          </p:nvPr>
        </p:nvSpPr>
        <p:spPr>
          <a:xfrm>
            <a:off x="-228600" y="914400"/>
            <a:ext cx="9144000" cy="2514600"/>
          </a:xfrm>
        </p:spPr>
        <p:txBody>
          <a:bodyPr>
            <a:normAutofit/>
          </a:bodyPr>
          <a:lstStyle/>
          <a:p>
            <a:pPr algn="just">
              <a:buNone/>
            </a:pPr>
            <a:r>
              <a:rPr lang="en-US" dirty="0" smtClean="0"/>
              <a:t>	</a:t>
            </a:r>
            <a:r>
              <a:rPr lang="en-US" sz="2400" dirty="0" smtClean="0">
                <a:latin typeface="Times New Roman" pitchFamily="18" charset="0"/>
                <a:cs typeface="Times New Roman" pitchFamily="18" charset="0"/>
              </a:rPr>
              <a:t>Cattleyas are some of the showiest and most rewarding orchids for the home. They range in color from the classic orchid lavender to white, red, yellow, orange, green, and blue. Many Cattleyas are very fragrant. They prefer intermediate home temperatures. If you want to get those big showy blooms to come forth from your plant, you must provide medium-bright light.</a:t>
            </a:r>
            <a:endParaRPr lang="en-US" sz="2400" dirty="0">
              <a:latin typeface="Times New Roman" pitchFamily="18" charset="0"/>
              <a:cs typeface="Times New Roman" pitchFamily="18" charset="0"/>
            </a:endParaRPr>
          </a:p>
        </p:txBody>
      </p:sp>
      <p:pic>
        <p:nvPicPr>
          <p:cNvPr id="7" name="Picture 6" descr="cattleya1111111111.jpg"/>
          <p:cNvPicPr>
            <a:picLocks noChangeAspect="1"/>
          </p:cNvPicPr>
          <p:nvPr/>
        </p:nvPicPr>
        <p:blipFill>
          <a:blip r:embed="rId2" cstate="print"/>
          <a:stretch>
            <a:fillRect/>
          </a:stretch>
        </p:blipFill>
        <p:spPr>
          <a:xfrm>
            <a:off x="0" y="3378200"/>
            <a:ext cx="9144000" cy="3479800"/>
          </a:xfrm>
          <a:prstGeom prst="rect">
            <a:avLst/>
          </a:prstGeom>
        </p:spPr>
      </p:pic>
    </p:spTree>
  </p:cSld>
  <p:clrMapOvr>
    <a:masterClrMapping/>
  </p:clrMapOvr>
  <p:transition spd="med">
    <p:check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smtClean="0">
                <a:latin typeface="Times New Roman" pitchFamily="18" charset="0"/>
                <a:cs typeface="Times New Roman" pitchFamily="18" charset="0"/>
              </a:rPr>
              <a:t>Phalaenopsis</a:t>
            </a:r>
            <a:endParaRPr lang="en-US" dirty="0"/>
          </a:p>
        </p:txBody>
      </p:sp>
      <p:sp>
        <p:nvSpPr>
          <p:cNvPr id="3" name="Content Placeholder 2"/>
          <p:cNvSpPr>
            <a:spLocks noGrp="1"/>
          </p:cNvSpPr>
          <p:nvPr>
            <p:ph idx="1"/>
          </p:nvPr>
        </p:nvSpPr>
        <p:spPr>
          <a:xfrm>
            <a:off x="-152400" y="838200"/>
            <a:ext cx="9144000" cy="2819400"/>
          </a:xfrm>
        </p:spPr>
        <p:txBody>
          <a:bodyPr>
            <a:normAutofit/>
          </a:bodyPr>
          <a:lstStyle/>
          <a:p>
            <a:pPr algn="just">
              <a:buNone/>
            </a:pPr>
            <a:r>
              <a:rPr lang="en-US" sz="2400" dirty="0" smtClean="0"/>
              <a:t>	</a:t>
            </a:r>
            <a:r>
              <a:rPr lang="en-US" sz="2400" dirty="0" smtClean="0">
                <a:latin typeface="Times New Roman" pitchFamily="18" charset="0"/>
                <a:cs typeface="Times New Roman" pitchFamily="18" charset="0"/>
              </a:rPr>
              <a:t>Phalaenopsis orchids are possibly the best beginner’s plant. Phalaenopsis are among the easiest orchids to grow at home. They prefer lower light and warm home temperatures where winter nights do not drop below 60F. Phalaenopsis send up long arching sprays of flowers up to 6 inches across, in colors from basic white to pink, yellow, peach, red and green. The flowers resemble wide-winged moths in flight.</a:t>
            </a:r>
            <a:endParaRPr lang="en-US" sz="2400" dirty="0">
              <a:latin typeface="Times New Roman" pitchFamily="18" charset="0"/>
              <a:cs typeface="Times New Roman" pitchFamily="18" charset="0"/>
            </a:endParaRPr>
          </a:p>
        </p:txBody>
      </p:sp>
      <p:pic>
        <p:nvPicPr>
          <p:cNvPr id="4" name="Picture 3" descr="phalaen.jpg"/>
          <p:cNvPicPr>
            <a:picLocks noChangeAspect="1"/>
          </p:cNvPicPr>
          <p:nvPr/>
        </p:nvPicPr>
        <p:blipFill>
          <a:blip r:embed="rId2" cstate="print"/>
          <a:stretch>
            <a:fillRect/>
          </a:stretch>
        </p:blipFill>
        <p:spPr>
          <a:xfrm>
            <a:off x="0" y="3505200"/>
            <a:ext cx="2667000" cy="3352800"/>
          </a:xfrm>
          <a:prstGeom prst="rect">
            <a:avLst/>
          </a:prstGeom>
          <a:ln>
            <a:noFill/>
          </a:ln>
          <a:effectLst>
            <a:softEdge rad="112500"/>
          </a:effectLst>
        </p:spPr>
      </p:pic>
      <p:pic>
        <p:nvPicPr>
          <p:cNvPr id="5" name="Picture 4" descr="phalaenopsis-8.jpg"/>
          <p:cNvPicPr>
            <a:picLocks noChangeAspect="1"/>
          </p:cNvPicPr>
          <p:nvPr/>
        </p:nvPicPr>
        <p:blipFill>
          <a:blip r:embed="rId3" cstate="print"/>
          <a:stretch>
            <a:fillRect/>
          </a:stretch>
        </p:blipFill>
        <p:spPr>
          <a:xfrm>
            <a:off x="2667000" y="3505200"/>
            <a:ext cx="2971800" cy="3352800"/>
          </a:xfrm>
          <a:prstGeom prst="rect">
            <a:avLst/>
          </a:prstGeom>
          <a:ln>
            <a:noFill/>
          </a:ln>
          <a:effectLst>
            <a:softEdge rad="112500"/>
          </a:effectLst>
        </p:spPr>
      </p:pic>
      <p:pic>
        <p:nvPicPr>
          <p:cNvPr id="7" name="Picture 6" descr="pink_Phalaenopsis.jpg"/>
          <p:cNvPicPr>
            <a:picLocks noChangeAspect="1"/>
          </p:cNvPicPr>
          <p:nvPr/>
        </p:nvPicPr>
        <p:blipFill>
          <a:blip r:embed="rId4" cstate="print"/>
          <a:stretch>
            <a:fillRect/>
          </a:stretch>
        </p:blipFill>
        <p:spPr>
          <a:xfrm>
            <a:off x="5638800" y="3505200"/>
            <a:ext cx="3505200" cy="3352800"/>
          </a:xfrm>
          <a:prstGeom prst="rect">
            <a:avLst/>
          </a:prstGeom>
          <a:ln>
            <a:noFill/>
          </a:ln>
          <a:effectLst>
            <a:softEdge rad="112500"/>
          </a:effectLst>
        </p:spPr>
      </p:pic>
    </p:spTree>
  </p:cSld>
  <p:clrMapOvr>
    <a:masterClrMapping/>
  </p:clrMapOvr>
  <p:transition spd="med">
    <p:cover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smtClean="0">
                <a:latin typeface="Times New Roman" pitchFamily="18" charset="0"/>
                <a:cs typeface="Times New Roman" pitchFamily="18" charset="0"/>
              </a:rPr>
              <a:t>Paphiopedilums</a:t>
            </a:r>
            <a:endParaRPr lang="en-US" dirty="0"/>
          </a:p>
        </p:txBody>
      </p:sp>
      <p:sp>
        <p:nvSpPr>
          <p:cNvPr id="3" name="Content Placeholder 2"/>
          <p:cNvSpPr>
            <a:spLocks noGrp="1"/>
          </p:cNvSpPr>
          <p:nvPr>
            <p:ph idx="1"/>
          </p:nvPr>
        </p:nvSpPr>
        <p:spPr>
          <a:xfrm>
            <a:off x="-228600" y="838200"/>
            <a:ext cx="9144000" cy="2514599"/>
          </a:xfrm>
        </p:spPr>
        <p:txBody>
          <a:bodyPr>
            <a:normAutofit/>
          </a:bodyPr>
          <a:lstStyle/>
          <a:p>
            <a:pPr algn="just">
              <a:buNone/>
            </a:pPr>
            <a:r>
              <a:rPr lang="en-US" dirty="0" smtClean="0"/>
              <a:t>	</a:t>
            </a:r>
            <a:r>
              <a:rPr lang="en-US" sz="2400" dirty="0" smtClean="0">
                <a:latin typeface="Times New Roman" pitchFamily="18" charset="0"/>
                <a:cs typeface="Times New Roman" pitchFamily="18" charset="0"/>
              </a:rPr>
              <a:t>Paphiopedilums are excellent orchid plants to grow side by side with the Phalaenopsis plants. This orchid plant requires low light and warm/intermediate temperature preference. Paphs are unique in appearace. The sophisticated, waxy pouch and striking top sepal, combined with a variety of spots, stripes, hairs, twists, and different color flowers, make these a winner’s choice.</a:t>
            </a:r>
            <a:endParaRPr lang="en-US" sz="2400" dirty="0">
              <a:latin typeface="Times New Roman" pitchFamily="18" charset="0"/>
              <a:cs typeface="Times New Roman" pitchFamily="18" charset="0"/>
            </a:endParaRPr>
          </a:p>
        </p:txBody>
      </p:sp>
      <p:pic>
        <p:nvPicPr>
          <p:cNvPr id="4" name="Picture 3" descr="smp1070797.jpg"/>
          <p:cNvPicPr>
            <a:picLocks noChangeAspect="1"/>
          </p:cNvPicPr>
          <p:nvPr/>
        </p:nvPicPr>
        <p:blipFill>
          <a:blip r:embed="rId2" cstate="print"/>
          <a:stretch>
            <a:fillRect/>
          </a:stretch>
        </p:blipFill>
        <p:spPr>
          <a:xfrm>
            <a:off x="0" y="3200400"/>
            <a:ext cx="3124200" cy="3657600"/>
          </a:xfrm>
          <a:prstGeom prst="rect">
            <a:avLst/>
          </a:prstGeom>
          <a:ln>
            <a:noFill/>
          </a:ln>
          <a:effectLst>
            <a:softEdge rad="112500"/>
          </a:effectLst>
        </p:spPr>
      </p:pic>
      <p:pic>
        <p:nvPicPr>
          <p:cNvPr id="5" name="Picture 4" descr="paphiopedilum-delrosi.jpg"/>
          <p:cNvPicPr>
            <a:picLocks noChangeAspect="1"/>
          </p:cNvPicPr>
          <p:nvPr/>
        </p:nvPicPr>
        <p:blipFill>
          <a:blip r:embed="rId3" cstate="print"/>
          <a:stretch>
            <a:fillRect/>
          </a:stretch>
        </p:blipFill>
        <p:spPr>
          <a:xfrm>
            <a:off x="3048000" y="3200400"/>
            <a:ext cx="3048000" cy="3657600"/>
          </a:xfrm>
          <a:prstGeom prst="rect">
            <a:avLst/>
          </a:prstGeom>
          <a:ln>
            <a:noFill/>
          </a:ln>
          <a:effectLst>
            <a:softEdge rad="112500"/>
          </a:effectLst>
        </p:spPr>
      </p:pic>
      <p:pic>
        <p:nvPicPr>
          <p:cNvPr id="6" name="Picture 5" descr="P4103052.JPG"/>
          <p:cNvPicPr>
            <a:picLocks noChangeAspect="1"/>
          </p:cNvPicPr>
          <p:nvPr/>
        </p:nvPicPr>
        <p:blipFill>
          <a:blip r:embed="rId4" cstate="print"/>
          <a:stretch>
            <a:fillRect/>
          </a:stretch>
        </p:blipFill>
        <p:spPr>
          <a:xfrm>
            <a:off x="6019800" y="3200400"/>
            <a:ext cx="3124200" cy="3657600"/>
          </a:xfrm>
          <a:prstGeom prst="rect">
            <a:avLst/>
          </a:prstGeom>
          <a:ln>
            <a:noFill/>
          </a:ln>
          <a:effectLst>
            <a:softEdge rad="112500"/>
          </a:effectLst>
        </p:spPr>
      </p:pic>
    </p:spTree>
  </p:cSld>
  <p:clrMapOvr>
    <a:masterClrMapping/>
  </p:clrMapOvr>
  <p:transition spd="med">
    <p:circl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44562"/>
          </a:xfrm>
        </p:spPr>
        <p:txBody>
          <a:bodyPr/>
          <a:lstStyle/>
          <a:p>
            <a:r>
              <a:rPr lang="en-US" dirty="0" smtClean="0">
                <a:latin typeface="Times New Roman" pitchFamily="18" charset="0"/>
                <a:cs typeface="Times New Roman" pitchFamily="18" charset="0"/>
              </a:rPr>
              <a:t>Cymbidiums</a:t>
            </a:r>
            <a:endParaRPr lang="en-US" dirty="0"/>
          </a:p>
        </p:txBody>
      </p:sp>
      <p:sp>
        <p:nvSpPr>
          <p:cNvPr id="3" name="Content Placeholder 2"/>
          <p:cNvSpPr>
            <a:spLocks noGrp="1"/>
          </p:cNvSpPr>
          <p:nvPr>
            <p:ph idx="1"/>
          </p:nvPr>
        </p:nvSpPr>
        <p:spPr>
          <a:xfrm>
            <a:off x="-228600" y="838200"/>
            <a:ext cx="9144000" cy="2514600"/>
          </a:xfrm>
        </p:spPr>
        <p:txBody>
          <a:bodyPr>
            <a:normAutofit/>
          </a:bodyPr>
          <a:lstStyle/>
          <a:p>
            <a:pPr algn="just">
              <a:buNone/>
            </a:pPr>
            <a:r>
              <a:rPr lang="en-US" dirty="0" smtClean="0"/>
              <a:t>	</a:t>
            </a:r>
            <a:r>
              <a:rPr lang="en-US" sz="2400" dirty="0" smtClean="0">
                <a:latin typeface="Times New Roman" pitchFamily="18" charset="0"/>
                <a:cs typeface="Times New Roman" pitchFamily="18" charset="0"/>
              </a:rPr>
              <a:t>Cymbidiums are the oldest cultivated orchid plants. These plants have become the orchid mainstay in the cut-flower industry. Their spikes of white, green, yellow, rose and red flowers can last up to two months or more in water. The blooms on the plant can stay even longer. These big plants are very easy to grow. If they are given high light and very cool temperatures they will give any orchid hobbyist true pleasure.</a:t>
            </a:r>
            <a:endParaRPr lang="en-US" sz="2400" dirty="0">
              <a:latin typeface="Times New Roman" pitchFamily="18" charset="0"/>
              <a:cs typeface="Times New Roman" pitchFamily="18" charset="0"/>
            </a:endParaRPr>
          </a:p>
        </p:txBody>
      </p:sp>
      <p:pic>
        <p:nvPicPr>
          <p:cNvPr id="4" name="Picture 3" descr="Cymbidium_Orchid_Mighty_Sunset_Roxbury_Red.jpg"/>
          <p:cNvPicPr>
            <a:picLocks noChangeAspect="1"/>
          </p:cNvPicPr>
          <p:nvPr/>
        </p:nvPicPr>
        <p:blipFill>
          <a:blip r:embed="rId2" cstate="print"/>
          <a:stretch>
            <a:fillRect/>
          </a:stretch>
        </p:blipFill>
        <p:spPr>
          <a:xfrm>
            <a:off x="0" y="3200400"/>
            <a:ext cx="2514600" cy="3657600"/>
          </a:xfrm>
          <a:prstGeom prst="rect">
            <a:avLst/>
          </a:prstGeom>
          <a:ln>
            <a:noFill/>
          </a:ln>
          <a:effectLst>
            <a:softEdge rad="112500"/>
          </a:effectLst>
        </p:spPr>
      </p:pic>
      <p:pic>
        <p:nvPicPr>
          <p:cNvPr id="5" name="Picture 4" descr="cym1.jpg"/>
          <p:cNvPicPr>
            <a:picLocks noChangeAspect="1"/>
          </p:cNvPicPr>
          <p:nvPr/>
        </p:nvPicPr>
        <p:blipFill>
          <a:blip r:embed="rId3" cstate="print"/>
          <a:stretch>
            <a:fillRect/>
          </a:stretch>
        </p:blipFill>
        <p:spPr>
          <a:xfrm>
            <a:off x="2438400" y="3200400"/>
            <a:ext cx="2362200" cy="3657600"/>
          </a:xfrm>
          <a:prstGeom prst="rect">
            <a:avLst/>
          </a:prstGeom>
          <a:ln>
            <a:noFill/>
          </a:ln>
          <a:effectLst>
            <a:softEdge rad="112500"/>
          </a:effectLst>
        </p:spPr>
      </p:pic>
      <p:pic>
        <p:nvPicPr>
          <p:cNvPr id="6" name="Picture 5" descr="yellow-cymbidium-orchids.jpg"/>
          <p:cNvPicPr>
            <a:picLocks noChangeAspect="1"/>
          </p:cNvPicPr>
          <p:nvPr/>
        </p:nvPicPr>
        <p:blipFill>
          <a:blip r:embed="rId4" cstate="print"/>
          <a:stretch>
            <a:fillRect/>
          </a:stretch>
        </p:blipFill>
        <p:spPr>
          <a:xfrm>
            <a:off x="6858000" y="3200400"/>
            <a:ext cx="2286000" cy="3657600"/>
          </a:xfrm>
          <a:prstGeom prst="rect">
            <a:avLst/>
          </a:prstGeom>
          <a:ln>
            <a:noFill/>
          </a:ln>
          <a:effectLst>
            <a:softEdge rad="112500"/>
          </a:effectLst>
        </p:spPr>
      </p:pic>
      <p:pic>
        <p:nvPicPr>
          <p:cNvPr id="7" name="Picture 6" descr="Cymbidium_orchids2.jpg"/>
          <p:cNvPicPr>
            <a:picLocks noChangeAspect="1"/>
          </p:cNvPicPr>
          <p:nvPr/>
        </p:nvPicPr>
        <p:blipFill>
          <a:blip r:embed="rId5" cstate="print"/>
          <a:stretch>
            <a:fillRect/>
          </a:stretch>
        </p:blipFill>
        <p:spPr>
          <a:xfrm>
            <a:off x="4648200" y="3200400"/>
            <a:ext cx="2286000" cy="3657600"/>
          </a:xfrm>
          <a:prstGeom prst="rect">
            <a:avLst/>
          </a:prstGeom>
          <a:ln>
            <a:noFill/>
          </a:ln>
          <a:effectLst>
            <a:softEdge rad="112500"/>
          </a:effectLst>
        </p:spPr>
      </p:pic>
    </p:spTree>
  </p:cSld>
  <p:clrMapOvr>
    <a:masterClrMapping/>
  </p:clrMapOvr>
  <p:transition spd="med">
    <p:strips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44562"/>
          </a:xfrm>
        </p:spPr>
        <p:txBody>
          <a:bodyPr/>
          <a:lstStyle/>
          <a:p>
            <a:r>
              <a:rPr lang="en-US" dirty="0" smtClean="0">
                <a:latin typeface="Times New Roman" pitchFamily="18" charset="0"/>
                <a:cs typeface="Times New Roman" pitchFamily="18" charset="0"/>
              </a:rPr>
              <a:t>Dendrobiums</a:t>
            </a:r>
            <a:endParaRPr lang="en-US" dirty="0"/>
          </a:p>
        </p:txBody>
      </p:sp>
      <p:sp>
        <p:nvSpPr>
          <p:cNvPr id="3" name="Content Placeholder 2"/>
          <p:cNvSpPr>
            <a:spLocks noGrp="1"/>
          </p:cNvSpPr>
          <p:nvPr>
            <p:ph idx="1"/>
          </p:nvPr>
        </p:nvSpPr>
        <p:spPr>
          <a:xfrm>
            <a:off x="-228600" y="762000"/>
            <a:ext cx="9144000" cy="1981199"/>
          </a:xfrm>
        </p:spPr>
        <p:txBody>
          <a:bodyPr>
            <a:normAutofit/>
          </a:bodyPr>
          <a:lstStyle/>
          <a:p>
            <a:pPr algn="just">
              <a:buNone/>
            </a:pPr>
            <a:r>
              <a:rPr lang="en-US" sz="2400" dirty="0" smtClean="0"/>
              <a:t>	</a:t>
            </a:r>
            <a:r>
              <a:rPr lang="en-US" sz="2400" dirty="0" smtClean="0">
                <a:latin typeface="Times New Roman" pitchFamily="18" charset="0"/>
                <a:cs typeface="Times New Roman" pitchFamily="18" charset="0"/>
              </a:rPr>
              <a:t>Dendrobiums span a large range of types, sizes, colors, shapes and cultural requirements. Dendrobiums have tall canes and regardless of type, want bright light, small pots, well-drained mixes, good air movement and humidity between 50 and 70 percent. Providing these elements, you will have profuse-blooming plants.</a:t>
            </a:r>
            <a:endParaRPr lang="en-US" sz="2400" dirty="0">
              <a:latin typeface="Times New Roman" pitchFamily="18" charset="0"/>
              <a:cs typeface="Times New Roman" pitchFamily="18" charset="0"/>
            </a:endParaRPr>
          </a:p>
        </p:txBody>
      </p:sp>
      <p:pic>
        <p:nvPicPr>
          <p:cNvPr id="4" name="Picture 3" descr="dddd.jpg"/>
          <p:cNvPicPr>
            <a:picLocks noChangeAspect="1"/>
          </p:cNvPicPr>
          <p:nvPr/>
        </p:nvPicPr>
        <p:blipFill>
          <a:blip r:embed="rId2" cstate="print"/>
          <a:stretch>
            <a:fillRect/>
          </a:stretch>
        </p:blipFill>
        <p:spPr>
          <a:xfrm>
            <a:off x="0" y="4572000"/>
            <a:ext cx="2057400" cy="2286000"/>
          </a:xfrm>
          <a:prstGeom prst="rect">
            <a:avLst/>
          </a:prstGeom>
          <a:ln>
            <a:noFill/>
          </a:ln>
          <a:effectLst>
            <a:softEdge rad="112500"/>
          </a:effectLst>
        </p:spPr>
      </p:pic>
      <p:pic>
        <p:nvPicPr>
          <p:cNvPr id="5" name="Picture 4" descr="D.JPG"/>
          <p:cNvPicPr>
            <a:picLocks noChangeAspect="1"/>
          </p:cNvPicPr>
          <p:nvPr/>
        </p:nvPicPr>
        <p:blipFill>
          <a:blip r:embed="rId3" cstate="print"/>
          <a:stretch>
            <a:fillRect/>
          </a:stretch>
        </p:blipFill>
        <p:spPr>
          <a:xfrm>
            <a:off x="0" y="2667000"/>
            <a:ext cx="2057400" cy="1981200"/>
          </a:xfrm>
          <a:prstGeom prst="rect">
            <a:avLst/>
          </a:prstGeom>
          <a:ln>
            <a:noFill/>
          </a:ln>
          <a:effectLst>
            <a:softEdge rad="112500"/>
          </a:effectLst>
        </p:spPr>
      </p:pic>
      <p:pic>
        <p:nvPicPr>
          <p:cNvPr id="6" name="Picture 5" descr="dddddddddddd.jpg"/>
          <p:cNvPicPr>
            <a:picLocks noChangeAspect="1"/>
          </p:cNvPicPr>
          <p:nvPr/>
        </p:nvPicPr>
        <p:blipFill>
          <a:blip r:embed="rId4" cstate="print"/>
          <a:stretch>
            <a:fillRect/>
          </a:stretch>
        </p:blipFill>
        <p:spPr>
          <a:xfrm>
            <a:off x="1981200" y="2667000"/>
            <a:ext cx="1905000" cy="1981200"/>
          </a:xfrm>
          <a:prstGeom prst="rect">
            <a:avLst/>
          </a:prstGeom>
          <a:ln>
            <a:noFill/>
          </a:ln>
          <a:effectLst>
            <a:softEdge rad="112500"/>
          </a:effectLst>
        </p:spPr>
      </p:pic>
      <p:pic>
        <p:nvPicPr>
          <p:cNvPr id="7" name="Picture 6" descr="dddddd.jpg"/>
          <p:cNvPicPr>
            <a:picLocks noChangeAspect="1"/>
          </p:cNvPicPr>
          <p:nvPr/>
        </p:nvPicPr>
        <p:blipFill>
          <a:blip r:embed="rId5" cstate="print"/>
          <a:stretch>
            <a:fillRect/>
          </a:stretch>
        </p:blipFill>
        <p:spPr>
          <a:xfrm>
            <a:off x="1981200" y="4572000"/>
            <a:ext cx="1905000" cy="2286000"/>
          </a:xfrm>
          <a:prstGeom prst="rect">
            <a:avLst/>
          </a:prstGeom>
          <a:ln>
            <a:noFill/>
          </a:ln>
          <a:effectLst>
            <a:softEdge rad="112500"/>
          </a:effectLst>
        </p:spPr>
      </p:pic>
      <p:pic>
        <p:nvPicPr>
          <p:cNvPr id="8" name="Picture 7" descr="dendrobium.jpg"/>
          <p:cNvPicPr>
            <a:picLocks noChangeAspect="1"/>
          </p:cNvPicPr>
          <p:nvPr/>
        </p:nvPicPr>
        <p:blipFill>
          <a:blip r:embed="rId6" cstate="print"/>
          <a:stretch>
            <a:fillRect/>
          </a:stretch>
        </p:blipFill>
        <p:spPr>
          <a:xfrm>
            <a:off x="3810000" y="2667000"/>
            <a:ext cx="5334000" cy="4191000"/>
          </a:xfrm>
          <a:prstGeom prst="rect">
            <a:avLst/>
          </a:prstGeom>
          <a:ln>
            <a:noFill/>
          </a:ln>
          <a:effectLst>
            <a:softEdge rad="112500"/>
          </a:effectLst>
        </p:spPr>
      </p:pic>
    </p:spTree>
  </p:cSld>
  <p:clrMapOvr>
    <a:masterClrMapping/>
  </p:clrMapOvr>
  <p:transition spd="med">
    <p:cover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latin typeface="Times New Roman" pitchFamily="18" charset="0"/>
                <a:cs typeface="Times New Roman" pitchFamily="18" charset="0"/>
              </a:rPr>
              <a:t>Oncidium</a:t>
            </a:r>
            <a:endParaRPr lang="en-US" dirty="0"/>
          </a:p>
        </p:txBody>
      </p:sp>
      <p:sp>
        <p:nvSpPr>
          <p:cNvPr id="3" name="Content Placeholder 2"/>
          <p:cNvSpPr>
            <a:spLocks noGrp="1"/>
          </p:cNvSpPr>
          <p:nvPr>
            <p:ph idx="1"/>
          </p:nvPr>
        </p:nvSpPr>
        <p:spPr>
          <a:xfrm>
            <a:off x="-228600" y="762000"/>
            <a:ext cx="9144000" cy="3124200"/>
          </a:xfrm>
        </p:spPr>
        <p:txBody>
          <a:bodyPr>
            <a:normAutofit/>
          </a:bodyPr>
          <a:lstStyle/>
          <a:p>
            <a:pPr algn="just">
              <a:buNone/>
            </a:pPr>
            <a:r>
              <a:rPr lang="en-US" sz="2400" dirty="0" smtClean="0">
                <a:latin typeface="Times New Roman" pitchFamily="18" charset="0"/>
                <a:cs typeface="Times New Roman" pitchFamily="18" charset="0"/>
              </a:rPr>
              <a:t>	The Oncidium orchid plant produces dancing sprays of brilliant yellow blooms. They like lots of light for best bloom and a bright southern windowsill often works well. Most prefer intermediate temperatures. The Oncidiums grow best in clay pots fill with a coarse, well-drained mix, or mounted on clay or bark slabs. They require good air movement along with humidity above 50 %. Oncidiums prefer lots of water with a drying out between each watering. They are truly a delight to grow.</a:t>
            </a:r>
            <a:endParaRPr lang="en-US" sz="2400" dirty="0">
              <a:latin typeface="Times New Roman" pitchFamily="18" charset="0"/>
              <a:cs typeface="Times New Roman" pitchFamily="18" charset="0"/>
            </a:endParaRPr>
          </a:p>
        </p:txBody>
      </p:sp>
      <p:pic>
        <p:nvPicPr>
          <p:cNvPr id="6" name="Picture 5" descr="090.JPG"/>
          <p:cNvPicPr>
            <a:picLocks noChangeAspect="1"/>
          </p:cNvPicPr>
          <p:nvPr/>
        </p:nvPicPr>
        <p:blipFill>
          <a:blip r:embed="rId2" cstate="print"/>
          <a:stretch>
            <a:fillRect/>
          </a:stretch>
        </p:blipFill>
        <p:spPr>
          <a:xfrm>
            <a:off x="3505200" y="3733800"/>
            <a:ext cx="1752600" cy="3124200"/>
          </a:xfrm>
          <a:prstGeom prst="rect">
            <a:avLst/>
          </a:prstGeom>
        </p:spPr>
      </p:pic>
      <p:pic>
        <p:nvPicPr>
          <p:cNvPr id="7" name="Picture 6" descr="o66.jpg"/>
          <p:cNvPicPr>
            <a:picLocks noChangeAspect="1"/>
          </p:cNvPicPr>
          <p:nvPr/>
        </p:nvPicPr>
        <p:blipFill>
          <a:blip r:embed="rId3" cstate="print"/>
          <a:stretch>
            <a:fillRect/>
          </a:stretch>
        </p:blipFill>
        <p:spPr>
          <a:xfrm>
            <a:off x="1676400" y="3733800"/>
            <a:ext cx="1828800" cy="3124200"/>
          </a:xfrm>
          <a:prstGeom prst="rect">
            <a:avLst/>
          </a:prstGeom>
        </p:spPr>
      </p:pic>
      <p:pic>
        <p:nvPicPr>
          <p:cNvPr id="8" name="Picture 7" descr="o8888.jpg"/>
          <p:cNvPicPr>
            <a:picLocks noChangeAspect="1"/>
          </p:cNvPicPr>
          <p:nvPr/>
        </p:nvPicPr>
        <p:blipFill>
          <a:blip r:embed="rId4" cstate="print"/>
          <a:stretch>
            <a:fillRect/>
          </a:stretch>
        </p:blipFill>
        <p:spPr>
          <a:xfrm>
            <a:off x="5257800" y="3733800"/>
            <a:ext cx="1981200" cy="3124200"/>
          </a:xfrm>
          <a:prstGeom prst="rect">
            <a:avLst/>
          </a:prstGeom>
        </p:spPr>
      </p:pic>
      <p:pic>
        <p:nvPicPr>
          <p:cNvPr id="9" name="Picture 8" descr="o95.jpg"/>
          <p:cNvPicPr>
            <a:picLocks noChangeAspect="1"/>
          </p:cNvPicPr>
          <p:nvPr/>
        </p:nvPicPr>
        <p:blipFill>
          <a:blip r:embed="rId5" cstate="print"/>
          <a:stretch>
            <a:fillRect/>
          </a:stretch>
        </p:blipFill>
        <p:spPr>
          <a:xfrm>
            <a:off x="7239000" y="3733800"/>
            <a:ext cx="1905000" cy="3124200"/>
          </a:xfrm>
          <a:prstGeom prst="rect">
            <a:avLst/>
          </a:prstGeom>
        </p:spPr>
      </p:pic>
      <p:pic>
        <p:nvPicPr>
          <p:cNvPr id="10" name="Picture 9" descr="oi.jpg"/>
          <p:cNvPicPr>
            <a:picLocks noChangeAspect="1"/>
          </p:cNvPicPr>
          <p:nvPr/>
        </p:nvPicPr>
        <p:blipFill>
          <a:blip r:embed="rId6" cstate="print"/>
          <a:stretch>
            <a:fillRect/>
          </a:stretch>
        </p:blipFill>
        <p:spPr>
          <a:xfrm>
            <a:off x="0" y="3733800"/>
            <a:ext cx="1676400" cy="3124200"/>
          </a:xfrm>
          <a:prstGeom prst="rect">
            <a:avLst/>
          </a:prstGeom>
        </p:spPr>
      </p:pic>
    </p:spTree>
  </p:cSld>
  <p:clrMapOvr>
    <a:masterClrMapping/>
  </p:clrMapOvr>
  <p:transition spd="med">
    <p:zoom dir="in"/>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smtClean="0">
                <a:latin typeface="Times New Roman" pitchFamily="18" charset="0"/>
                <a:cs typeface="Times New Roman" pitchFamily="18" charset="0"/>
              </a:rPr>
              <a:t>Introduction</a:t>
            </a:r>
            <a:r>
              <a:rPr lang="en-US" dirty="0" smtClean="0"/>
              <a:t> </a:t>
            </a:r>
            <a:endParaRPr lang="en-US" dirty="0"/>
          </a:p>
        </p:txBody>
      </p:sp>
      <p:sp>
        <p:nvSpPr>
          <p:cNvPr id="3" name="Content Placeholder 2"/>
          <p:cNvSpPr>
            <a:spLocks noGrp="1"/>
          </p:cNvSpPr>
          <p:nvPr>
            <p:ph idx="1"/>
          </p:nvPr>
        </p:nvSpPr>
        <p:spPr>
          <a:xfrm>
            <a:off x="-228600" y="762000"/>
            <a:ext cx="9144000" cy="1981200"/>
          </a:xfrm>
        </p:spPr>
        <p:txBody>
          <a:bodyPr/>
          <a:lstStyle/>
          <a:p>
            <a:pPr algn="just">
              <a:buNone/>
            </a:pPr>
            <a:r>
              <a:rPr lang="en-US" dirty="0" smtClean="0"/>
              <a:t>	</a:t>
            </a:r>
            <a:r>
              <a:rPr lang="en-US" sz="2800" dirty="0" smtClean="0">
                <a:latin typeface="Times New Roman" pitchFamily="18" charset="0"/>
                <a:cs typeface="Times New Roman" pitchFamily="18" charset="0"/>
              </a:rPr>
              <a:t>Orchids are the largest and most diverse group among the angiosperms. They are cultivated for beautiful flowers. They are widely known for their economic importance but less for their medicinal value.</a:t>
            </a:r>
            <a:endParaRPr lang="en-US" sz="2800" dirty="0">
              <a:latin typeface="Times New Roman" pitchFamily="18" charset="0"/>
              <a:cs typeface="Times New Roman" pitchFamily="18" charset="0"/>
            </a:endParaRPr>
          </a:p>
        </p:txBody>
      </p:sp>
      <p:pic>
        <p:nvPicPr>
          <p:cNvPr id="4" name="Picture 3" descr="orchids yellow red orange photo.jpg"/>
          <p:cNvPicPr>
            <a:picLocks noChangeAspect="1"/>
          </p:cNvPicPr>
          <p:nvPr/>
        </p:nvPicPr>
        <p:blipFill>
          <a:blip r:embed="rId2" cstate="print"/>
          <a:stretch>
            <a:fillRect/>
          </a:stretch>
        </p:blipFill>
        <p:spPr>
          <a:xfrm>
            <a:off x="0" y="2590800"/>
            <a:ext cx="4876800" cy="4267200"/>
          </a:xfrm>
          <a:prstGeom prst="rect">
            <a:avLst/>
          </a:prstGeom>
          <a:ln>
            <a:noFill/>
          </a:ln>
          <a:effectLst>
            <a:softEdge rad="112500"/>
          </a:effectLst>
        </p:spPr>
      </p:pic>
      <p:pic>
        <p:nvPicPr>
          <p:cNvPr id="6" name="Picture 5" descr="beautiful_orchid_by_emerald753-d46y48s.jpg"/>
          <p:cNvPicPr>
            <a:picLocks noChangeAspect="1"/>
          </p:cNvPicPr>
          <p:nvPr/>
        </p:nvPicPr>
        <p:blipFill>
          <a:blip r:embed="rId3" cstate="print"/>
          <a:stretch>
            <a:fillRect/>
          </a:stretch>
        </p:blipFill>
        <p:spPr>
          <a:xfrm>
            <a:off x="4876800" y="2590800"/>
            <a:ext cx="4267200" cy="4267200"/>
          </a:xfrm>
          <a:prstGeom prst="rect">
            <a:avLst/>
          </a:prstGeom>
          <a:ln>
            <a:noFill/>
          </a:ln>
          <a:effectLst>
            <a:softEdge rad="112500"/>
          </a:effectLst>
        </p:spPr>
      </p:pic>
    </p:spTree>
  </p:cSld>
  <p:clrMapOvr>
    <a:masterClrMapping/>
  </p:clrMapOvr>
  <p:transition spd="med">
    <p:comb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latin typeface="Times New Roman" pitchFamily="18" charset="0"/>
                <a:cs typeface="Times New Roman" pitchFamily="18" charset="0"/>
              </a:rPr>
              <a:t>Vandas</a:t>
            </a:r>
            <a:endParaRPr lang="en-US" dirty="0"/>
          </a:p>
        </p:txBody>
      </p:sp>
      <p:sp>
        <p:nvSpPr>
          <p:cNvPr id="3" name="Content Placeholder 2"/>
          <p:cNvSpPr>
            <a:spLocks noGrp="1"/>
          </p:cNvSpPr>
          <p:nvPr>
            <p:ph idx="1"/>
          </p:nvPr>
        </p:nvSpPr>
        <p:spPr>
          <a:xfrm>
            <a:off x="-228600" y="685800"/>
            <a:ext cx="9144000" cy="3505200"/>
          </a:xfrm>
        </p:spPr>
        <p:txBody>
          <a:bodyPr>
            <a:noAutofit/>
          </a:bodyPr>
          <a:lstStyle/>
          <a:p>
            <a:pPr algn="just">
              <a:buNone/>
            </a:pPr>
            <a:r>
              <a:rPr lang="en-US" sz="28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 Vandas are gloriously brilliant plants, producing colorful round flowers, including spectacular blue, that can reach 5 inches wide on long profuse spikes. Most orchids bloom in the winter time, but Vandas dominate the summer months. These plants love high-light. Vandas, with lots of aerial roots, grow exceptionally well undisturbed in baskets. Vanda plants, not bred with any other species of orchid, can reach heights of up to 10 feet high. Bright, hot southern window exposures are perfect, and a spot where the plants can be watered and fertilized freely and abundantly is ideal.</a:t>
            </a:r>
            <a:endParaRPr lang="en-US" sz="2400" dirty="0">
              <a:latin typeface="Times New Roman" pitchFamily="18" charset="0"/>
              <a:cs typeface="Times New Roman" pitchFamily="18" charset="0"/>
            </a:endParaRPr>
          </a:p>
        </p:txBody>
      </p:sp>
      <p:pic>
        <p:nvPicPr>
          <p:cNvPr id="4" name="Picture 3" descr="v.jpg"/>
          <p:cNvPicPr>
            <a:picLocks noChangeAspect="1"/>
          </p:cNvPicPr>
          <p:nvPr/>
        </p:nvPicPr>
        <p:blipFill>
          <a:blip r:embed="rId2" cstate="print"/>
          <a:stretch>
            <a:fillRect/>
          </a:stretch>
        </p:blipFill>
        <p:spPr>
          <a:xfrm>
            <a:off x="0" y="4114800"/>
            <a:ext cx="1752600" cy="2743200"/>
          </a:xfrm>
          <a:prstGeom prst="rect">
            <a:avLst/>
          </a:prstGeom>
        </p:spPr>
      </p:pic>
      <p:pic>
        <p:nvPicPr>
          <p:cNvPr id="6" name="Picture 5" descr="v1.jpg"/>
          <p:cNvPicPr>
            <a:picLocks noChangeAspect="1"/>
          </p:cNvPicPr>
          <p:nvPr/>
        </p:nvPicPr>
        <p:blipFill>
          <a:blip r:embed="rId3" cstate="print"/>
          <a:stretch>
            <a:fillRect/>
          </a:stretch>
        </p:blipFill>
        <p:spPr>
          <a:xfrm>
            <a:off x="5181600" y="4114800"/>
            <a:ext cx="1905000" cy="2743200"/>
          </a:xfrm>
          <a:prstGeom prst="rect">
            <a:avLst/>
          </a:prstGeom>
        </p:spPr>
      </p:pic>
      <p:pic>
        <p:nvPicPr>
          <p:cNvPr id="7" name="Picture 6" descr="v2.jpg"/>
          <p:cNvPicPr>
            <a:picLocks noChangeAspect="1"/>
          </p:cNvPicPr>
          <p:nvPr/>
        </p:nvPicPr>
        <p:blipFill>
          <a:blip r:embed="rId4" cstate="print"/>
          <a:stretch>
            <a:fillRect/>
          </a:stretch>
        </p:blipFill>
        <p:spPr>
          <a:xfrm>
            <a:off x="1752600" y="4114800"/>
            <a:ext cx="1676400" cy="2743200"/>
          </a:xfrm>
          <a:prstGeom prst="rect">
            <a:avLst/>
          </a:prstGeom>
        </p:spPr>
      </p:pic>
      <p:pic>
        <p:nvPicPr>
          <p:cNvPr id="8" name="Picture 7" descr="v7.jpg"/>
          <p:cNvPicPr>
            <a:picLocks noChangeAspect="1"/>
          </p:cNvPicPr>
          <p:nvPr/>
        </p:nvPicPr>
        <p:blipFill>
          <a:blip r:embed="rId5" cstate="print"/>
          <a:stretch>
            <a:fillRect/>
          </a:stretch>
        </p:blipFill>
        <p:spPr>
          <a:xfrm>
            <a:off x="3429000" y="4114800"/>
            <a:ext cx="1752599" cy="2743200"/>
          </a:xfrm>
          <a:prstGeom prst="rect">
            <a:avLst/>
          </a:prstGeom>
        </p:spPr>
      </p:pic>
      <p:pic>
        <p:nvPicPr>
          <p:cNvPr id="10" name="Picture 9" descr="v67.jpg"/>
          <p:cNvPicPr>
            <a:picLocks noChangeAspect="1"/>
          </p:cNvPicPr>
          <p:nvPr/>
        </p:nvPicPr>
        <p:blipFill>
          <a:blip r:embed="rId6" cstate="print"/>
          <a:stretch>
            <a:fillRect/>
          </a:stretch>
        </p:blipFill>
        <p:spPr>
          <a:xfrm>
            <a:off x="7086600" y="4114800"/>
            <a:ext cx="2057400" cy="2743200"/>
          </a:xfrm>
          <a:prstGeom prst="rect">
            <a:avLst/>
          </a:prstGeom>
        </p:spPr>
      </p:pic>
    </p:spTree>
  </p:cSld>
  <p:clrMapOvr>
    <a:masterClrMapping/>
  </p:clrMapOvr>
  <p:transition spd="med">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chid_t479.jp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990600"/>
          </a:xfrm>
        </p:spPr>
        <p:txBody>
          <a:bodyPr/>
          <a:lstStyle/>
          <a:p>
            <a:r>
              <a:rPr lang="en-US" dirty="0" smtClean="0"/>
              <a:t>Significance of Orchids</a:t>
            </a:r>
            <a:endParaRPr lang="en-US" dirty="0"/>
          </a:p>
        </p:txBody>
      </p:sp>
      <p:sp>
        <p:nvSpPr>
          <p:cNvPr id="3" name="Content Placeholder 2"/>
          <p:cNvSpPr>
            <a:spLocks noGrp="1"/>
          </p:cNvSpPr>
          <p:nvPr>
            <p:ph idx="1"/>
          </p:nvPr>
        </p:nvSpPr>
        <p:spPr>
          <a:xfrm>
            <a:off x="0" y="914400"/>
            <a:ext cx="8915400" cy="5410200"/>
          </a:xfrm>
        </p:spPr>
        <p:txBody>
          <a:bodyPr>
            <a:normAutofit lnSpcReduction="10000"/>
          </a:bodyPr>
          <a:lstStyle/>
          <a:p>
            <a:pPr algn="just">
              <a:buClr>
                <a:srgbClr val="FF0066"/>
              </a:buClr>
              <a:buFont typeface="Wingdings" pitchFamily="2" charset="2"/>
              <a:buChar char="Ø"/>
            </a:pPr>
            <a:r>
              <a:rPr lang="en-US" sz="3000" dirty="0" smtClean="0">
                <a:latin typeface="Times New Roman" pitchFamily="18" charset="0"/>
                <a:cs typeface="Times New Roman" pitchFamily="18" charset="0"/>
              </a:rPr>
              <a:t>Orchids are graceful and elegant flowers with a simple and rare beauty.</a:t>
            </a:r>
          </a:p>
          <a:p>
            <a:pPr algn="just">
              <a:buClr>
                <a:srgbClr val="FF0066"/>
              </a:buClr>
              <a:buFont typeface="Wingdings" pitchFamily="2" charset="2"/>
              <a:buChar char="Ø"/>
            </a:pPr>
            <a:r>
              <a:rPr lang="en-US" sz="3000" dirty="0" smtClean="0">
                <a:latin typeface="Times New Roman" pitchFamily="18" charset="0"/>
                <a:cs typeface="Times New Roman" pitchFamily="18" charset="0"/>
              </a:rPr>
              <a:t>It is an exotic flower that captivates the attention of the beholder, with an mysterious magnetism.</a:t>
            </a:r>
          </a:p>
          <a:p>
            <a:pPr algn="just">
              <a:buClr>
                <a:srgbClr val="FF0066"/>
              </a:buClr>
              <a:buFont typeface="Wingdings" pitchFamily="2" charset="2"/>
              <a:buChar char="Ø"/>
            </a:pPr>
            <a:r>
              <a:rPr lang="en-US" sz="3000" dirty="0" smtClean="0">
                <a:latin typeface="Times New Roman" pitchFamily="18" charset="0"/>
                <a:cs typeface="Times New Roman" pitchFamily="18" charset="0"/>
              </a:rPr>
              <a:t>These beautiful flowers have proven to have the largest variations with 20,000 to 30,000 species of orchids growing in every continent except the Antarctica.</a:t>
            </a:r>
          </a:p>
          <a:p>
            <a:pPr algn="just">
              <a:buClr>
                <a:srgbClr val="FF0066"/>
              </a:buClr>
              <a:buFont typeface="Wingdings" pitchFamily="2" charset="2"/>
              <a:buChar char="Ø"/>
            </a:pPr>
            <a:r>
              <a:rPr lang="en-US" sz="3000" dirty="0" smtClean="0">
                <a:latin typeface="Times New Roman" pitchFamily="18" charset="0"/>
                <a:cs typeface="Times New Roman" pitchFamily="18" charset="0"/>
              </a:rPr>
              <a:t>With the fact that orchids are adaptable and well liked.</a:t>
            </a:r>
          </a:p>
          <a:p>
            <a:pPr algn="just">
              <a:buClr>
                <a:srgbClr val="FF0066"/>
              </a:buClr>
              <a:buFont typeface="Wingdings" pitchFamily="2" charset="2"/>
              <a:buChar char="Ø"/>
            </a:pPr>
            <a:r>
              <a:rPr lang="en-US" sz="3000" dirty="0" smtClean="0">
                <a:latin typeface="Times New Roman" pitchFamily="18" charset="0"/>
                <a:cs typeface="Times New Roman" pitchFamily="18" charset="0"/>
              </a:rPr>
              <a:t>It is no surprise to note that orchids are the most highly prized of ornamental plants and they are also the most popular houseplants. </a:t>
            </a:r>
          </a:p>
          <a:p>
            <a:pPr>
              <a:buNone/>
            </a:pPr>
            <a:endParaRPr lang="en-US" dirty="0"/>
          </a:p>
        </p:txBody>
      </p:sp>
    </p:spTree>
  </p:cSld>
  <p:clrMapOvr>
    <a:masterClrMapping/>
  </p:clrMapOvr>
  <p:transition spd="med">
    <p:split orient="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chid_splash_04.jpg6b993041-29fa-4c4a-8e8b-1e1cde8e33e7Larger.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990600"/>
          </a:xfrm>
        </p:spPr>
        <p:txBody>
          <a:bodyPr>
            <a:normAutofit/>
          </a:bodyPr>
          <a:lstStyle/>
          <a:p>
            <a:r>
              <a:rPr lang="en-US" dirty="0" smtClean="0">
                <a:latin typeface="Times New Roman" pitchFamily="18" charset="0"/>
                <a:cs typeface="Times New Roman" pitchFamily="18" charset="0"/>
              </a:rPr>
              <a:t>Economical Importance of Orchids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990600"/>
            <a:ext cx="9144000" cy="5486400"/>
          </a:xfrm>
        </p:spPr>
        <p:txBody>
          <a:bodyPr>
            <a:noAutofit/>
          </a:bodyPr>
          <a:lstStyle/>
          <a:p>
            <a:pPr algn="just">
              <a:buFont typeface="Wingdings" pitchFamily="2" charset="2"/>
              <a:buChar char="Ø"/>
            </a:pPr>
            <a:r>
              <a:rPr lang="en-US" sz="2800" dirty="0" smtClean="0">
                <a:latin typeface="Times New Roman" pitchFamily="18" charset="0"/>
                <a:cs typeface="Times New Roman" pitchFamily="18" charset="0"/>
              </a:rPr>
              <a:t>Orchid is a modern profitable trade involves hundreds of thousands of dollars every year around the world.</a:t>
            </a:r>
          </a:p>
          <a:p>
            <a:pPr algn="just">
              <a:buFont typeface="Wingdings" pitchFamily="2" charset="2"/>
              <a:buChar char="Ø"/>
            </a:pPr>
            <a:r>
              <a:rPr lang="en-US" sz="2800" dirty="0" smtClean="0">
                <a:latin typeface="Times New Roman" pitchFamily="18" charset="0"/>
                <a:cs typeface="Times New Roman" pitchFamily="18" charset="0"/>
              </a:rPr>
              <a:t>Some orchids are commercialized not for their beauty, but because of their use in human food industry.</a:t>
            </a:r>
          </a:p>
          <a:p>
            <a:pPr algn="just">
              <a:buFont typeface="Wingdings" pitchFamily="2" charset="2"/>
              <a:buChar char="Ø"/>
            </a:pPr>
            <a:r>
              <a:rPr lang="en-US" sz="2800" dirty="0" smtClean="0">
                <a:latin typeface="Times New Roman" pitchFamily="18" charset="0"/>
                <a:cs typeface="Times New Roman" pitchFamily="18" charset="0"/>
              </a:rPr>
              <a:t>The most important are some species of the Vanilla genus, largely used for flavoring cakes, ice cream, candy and sweets.</a:t>
            </a:r>
          </a:p>
          <a:p>
            <a:pPr algn="just">
              <a:buFont typeface="Wingdings" pitchFamily="2" charset="2"/>
              <a:buChar char="Ø"/>
            </a:pPr>
            <a:r>
              <a:rPr lang="en-US" sz="2800" dirty="0" smtClean="0">
                <a:latin typeface="Times New Roman" pitchFamily="18" charset="0"/>
                <a:cs typeface="Times New Roman" pitchFamily="18" charset="0"/>
              </a:rPr>
              <a:t>Salep is a cloudy fluid, rich in starch and sweet tasting, extracted from the tuberous roots of some orchid species, used as a treatment for diarrhea.</a:t>
            </a:r>
          </a:p>
          <a:p>
            <a:pPr algn="just">
              <a:buFont typeface="Wingdings" pitchFamily="2" charset="2"/>
              <a:buChar char="Ø"/>
            </a:pPr>
            <a:r>
              <a:rPr lang="en-US" sz="2800" dirty="0" smtClean="0">
                <a:latin typeface="Times New Roman" pitchFamily="18" charset="0"/>
                <a:cs typeface="Times New Roman" pitchFamily="18" charset="0"/>
              </a:rPr>
              <a:t>It has been used to prepare a tasty hot drink, and also to thicken ice cream.</a:t>
            </a:r>
          </a:p>
        </p:txBody>
      </p:sp>
    </p:spTree>
  </p:cSld>
  <p:clrMapOvr>
    <a:masterClrMapping/>
  </p:clrMapOvr>
  <p:transition spd="med">
    <p:blinds/>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pload_shutterstock-77233096-copy_1357291169.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1143000"/>
          </a:xfrm>
        </p:spPr>
        <p:txBody>
          <a:bodyPr>
            <a:normAutofit/>
          </a:bodyPr>
          <a:lstStyle/>
          <a:p>
            <a:r>
              <a:rPr lang="en-US" dirty="0" smtClean="0">
                <a:latin typeface="Times New Roman" pitchFamily="18" charset="0"/>
                <a:cs typeface="Times New Roman" pitchFamily="18" charset="0"/>
              </a:rPr>
              <a:t>Orchids for different occasions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1371600"/>
            <a:ext cx="8991600" cy="5486400"/>
          </a:xfrm>
        </p:spPr>
        <p:txBody>
          <a:bodyPr>
            <a:normAutofit/>
          </a:bodyPr>
          <a:lstStyle/>
          <a:p>
            <a:pPr algn="just">
              <a:buNone/>
            </a:pPr>
            <a:r>
              <a:rPr lang="en-US" dirty="0" smtClean="0"/>
              <a:t>	</a:t>
            </a:r>
            <a:r>
              <a:rPr lang="en-US" sz="2800" dirty="0" smtClean="0">
                <a:latin typeface="Times New Roman" pitchFamily="18" charset="0"/>
                <a:cs typeface="Times New Roman" pitchFamily="18" charset="0"/>
              </a:rPr>
              <a:t>Each type of orchid has a different personality and thus is suited to different occasions and uses.</a:t>
            </a:r>
          </a:p>
          <a:p>
            <a:pPr algn="just">
              <a:buFont typeface="Wingdings" pitchFamily="2" charset="2"/>
              <a:buChar char="Ø"/>
            </a:pPr>
            <a:r>
              <a:rPr lang="en-US" sz="2800" dirty="0" smtClean="0">
                <a:latin typeface="Times New Roman" pitchFamily="18" charset="0"/>
                <a:cs typeface="Times New Roman" pitchFamily="18" charset="0"/>
              </a:rPr>
              <a:t>Dendrobium orchids are most often used as cut flowers in tropical floral arrangements.</a:t>
            </a:r>
          </a:p>
          <a:p>
            <a:pPr algn="just">
              <a:buFont typeface="Wingdings" pitchFamily="2" charset="2"/>
              <a:buChar char="Ø"/>
            </a:pPr>
            <a:r>
              <a:rPr lang="en-US" sz="2800" dirty="0" smtClean="0">
                <a:latin typeface="Times New Roman" pitchFamily="18" charset="0"/>
                <a:cs typeface="Times New Roman" pitchFamily="18" charset="0"/>
              </a:rPr>
              <a:t>Cymbidium orchids were once considered as the official orchid for Mother's Day corsages.</a:t>
            </a:r>
          </a:p>
          <a:p>
            <a:pPr algn="just">
              <a:buFont typeface="Wingdings" pitchFamily="2" charset="2"/>
              <a:buChar char="Ø"/>
            </a:pPr>
            <a:r>
              <a:rPr lang="en-US" sz="2800" dirty="0" smtClean="0">
                <a:latin typeface="Times New Roman" pitchFamily="18" charset="0"/>
                <a:cs typeface="Times New Roman" pitchFamily="18" charset="0"/>
              </a:rPr>
              <a:t>Cattelya orchids were widely popular among brides &amp; as part of their wedding celebration.</a:t>
            </a:r>
          </a:p>
          <a:p>
            <a:pPr algn="just">
              <a:buFont typeface="Wingdings" pitchFamily="2" charset="2"/>
              <a:buChar char="Ø"/>
            </a:pPr>
            <a:r>
              <a:rPr lang="en-US" sz="2800" dirty="0" smtClean="0">
                <a:latin typeface="Times New Roman" pitchFamily="18" charset="0"/>
                <a:cs typeface="Times New Roman" pitchFamily="18" charset="0"/>
              </a:rPr>
              <a:t>Phalaenopsis or Butterfly orchids is now a popular choice for modern floral arrangement due to its graceful simplicity and elegance.</a:t>
            </a:r>
            <a:endParaRPr lang="en-US" sz="2800" dirty="0">
              <a:latin typeface="Times New Roman" pitchFamily="18" charset="0"/>
              <a:cs typeface="Times New Roman" pitchFamily="18" charset="0"/>
            </a:endParaRPr>
          </a:p>
        </p:txBody>
      </p:sp>
    </p:spTree>
  </p:cSld>
  <p:clrMapOvr>
    <a:masterClrMapping/>
  </p:clrMapOvr>
  <p:transition spd="med">
    <p:cover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e1.JPG"/>
          <p:cNvPicPr>
            <a:picLocks noChangeAspect="1"/>
          </p:cNvPicPr>
          <p:nvPr/>
        </p:nvPicPr>
        <p:blipFill>
          <a:blip r:embed="rId2" cstate="print"/>
          <a:stretch>
            <a:fillRect/>
          </a:stretch>
        </p:blipFill>
        <p:spPr>
          <a:xfrm>
            <a:off x="0" y="0"/>
            <a:ext cx="3733800" cy="3505200"/>
          </a:xfrm>
          <a:prstGeom prst="rect">
            <a:avLst/>
          </a:prstGeom>
        </p:spPr>
      </p:pic>
      <p:pic>
        <p:nvPicPr>
          <p:cNvPr id="8" name="Picture 7" descr="IMG_4203-col.jpg"/>
          <p:cNvPicPr>
            <a:picLocks noChangeAspect="1"/>
          </p:cNvPicPr>
          <p:nvPr/>
        </p:nvPicPr>
        <p:blipFill>
          <a:blip r:embed="rId3" cstate="print"/>
          <a:stretch>
            <a:fillRect/>
          </a:stretch>
        </p:blipFill>
        <p:spPr>
          <a:xfrm>
            <a:off x="0" y="3505200"/>
            <a:ext cx="9144000" cy="3352800"/>
          </a:xfrm>
          <a:prstGeom prst="rect">
            <a:avLst/>
          </a:prstGeom>
        </p:spPr>
      </p:pic>
      <p:pic>
        <p:nvPicPr>
          <p:cNvPr id="9" name="Picture 8" descr="orchid-bouquet-569.jpg"/>
          <p:cNvPicPr>
            <a:picLocks noChangeAspect="1"/>
          </p:cNvPicPr>
          <p:nvPr/>
        </p:nvPicPr>
        <p:blipFill>
          <a:blip r:embed="rId4" cstate="print"/>
          <a:stretch>
            <a:fillRect/>
          </a:stretch>
        </p:blipFill>
        <p:spPr>
          <a:xfrm>
            <a:off x="3724275" y="0"/>
            <a:ext cx="5419725" cy="3505200"/>
          </a:xfrm>
          <a:prstGeom prst="rect">
            <a:avLst/>
          </a:prstGeom>
        </p:spPr>
      </p:pic>
    </p:spTree>
  </p:cSld>
  <p:clrMapOvr>
    <a:masterClrMapping/>
  </p:clrMapOvr>
  <p:transition spd="slow">
    <p:newsfla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shing-orchids-juergen-roth (1).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838200"/>
          </a:xfrm>
        </p:spPr>
        <p:txBody>
          <a:bodyPr/>
          <a:lstStyle/>
          <a:p>
            <a:r>
              <a:rPr lang="en-US" dirty="0" smtClean="0">
                <a:latin typeface="Times New Roman" pitchFamily="18" charset="0"/>
                <a:cs typeface="Times New Roman" pitchFamily="18" charset="0"/>
              </a:rPr>
              <a:t>Storage Conditions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914400"/>
            <a:ext cx="9144000" cy="3124200"/>
          </a:xfrm>
        </p:spPr>
        <p:txBody>
          <a:bodyPr>
            <a:normAutofit/>
          </a:bodyPr>
          <a:lstStyle/>
          <a:p>
            <a:pPr algn="just">
              <a:buNone/>
            </a:pPr>
            <a:r>
              <a:rPr lang="en-US" sz="2800" dirty="0" smtClean="0">
                <a:latin typeface="Times New Roman" pitchFamily="18" charset="0"/>
                <a:cs typeface="Times New Roman" pitchFamily="18" charset="0"/>
              </a:rPr>
              <a:t>	Can </a:t>
            </a:r>
            <a:r>
              <a:rPr lang="en-US" sz="2800" dirty="0" smtClean="0">
                <a:latin typeface="Times New Roman" pitchFamily="18" charset="0"/>
                <a:cs typeface="Times New Roman" pitchFamily="18" charset="0"/>
              </a:rPr>
              <a:t>range from 0 to 12.5ºC depending on cultivar. Many cultivars are not chill sensitive and therefore can be stored as other cut flowers at 0-1ºC. If feasible, leaving flowers on the plants at room temperature is a good storage procedure. Be careful not to remove or knock off the pollinia (anthers) as this causes an immediate surge in ethylene production, which, in turn, causes premature death.</a:t>
            </a:r>
            <a:endParaRPr lang="en-US" sz="2800" dirty="0">
              <a:latin typeface="Times New Roman" pitchFamily="18" charset="0"/>
              <a:cs typeface="Times New Roman" pitchFamily="18" charset="0"/>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lstStyle/>
          <a:p>
            <a:r>
              <a:rPr lang="en-US" dirty="0" smtClean="0"/>
              <a:t>Photo Gallery</a:t>
            </a:r>
            <a:endParaRPr lang="en-US" dirty="0"/>
          </a:p>
        </p:txBody>
      </p:sp>
      <p:pic>
        <p:nvPicPr>
          <p:cNvPr id="4" name="Picture 3" descr="Cymbidium_Clarisse_Austin_'Best_Pink'_Flowers_2000px.JPG"/>
          <p:cNvPicPr>
            <a:picLocks noChangeAspect="1"/>
          </p:cNvPicPr>
          <p:nvPr/>
        </p:nvPicPr>
        <p:blipFill>
          <a:blip r:embed="rId2" cstate="print"/>
          <a:stretch>
            <a:fillRect/>
          </a:stretch>
        </p:blipFill>
        <p:spPr>
          <a:xfrm>
            <a:off x="0" y="762000"/>
            <a:ext cx="2743200" cy="3200400"/>
          </a:xfrm>
          <a:prstGeom prst="rect">
            <a:avLst/>
          </a:prstGeom>
        </p:spPr>
      </p:pic>
      <p:pic>
        <p:nvPicPr>
          <p:cNvPr id="5" name="Picture 4" descr="Bamboo_Orchid.jpg"/>
          <p:cNvPicPr>
            <a:picLocks noChangeAspect="1"/>
          </p:cNvPicPr>
          <p:nvPr/>
        </p:nvPicPr>
        <p:blipFill>
          <a:blip r:embed="rId3" cstate="print"/>
          <a:stretch>
            <a:fillRect/>
          </a:stretch>
        </p:blipFill>
        <p:spPr>
          <a:xfrm>
            <a:off x="5029200" y="3962400"/>
            <a:ext cx="4114800" cy="2895600"/>
          </a:xfrm>
          <a:prstGeom prst="rect">
            <a:avLst/>
          </a:prstGeom>
        </p:spPr>
      </p:pic>
      <p:pic>
        <p:nvPicPr>
          <p:cNvPr id="6" name="Picture 5" descr="orchid .jpg"/>
          <p:cNvPicPr>
            <a:picLocks noChangeAspect="1"/>
          </p:cNvPicPr>
          <p:nvPr/>
        </p:nvPicPr>
        <p:blipFill>
          <a:blip r:embed="rId4"/>
          <a:stretch>
            <a:fillRect/>
          </a:stretch>
        </p:blipFill>
        <p:spPr>
          <a:xfrm>
            <a:off x="0" y="3962400"/>
            <a:ext cx="5027349" cy="2895600"/>
          </a:xfrm>
          <a:prstGeom prst="rect">
            <a:avLst/>
          </a:prstGeom>
        </p:spPr>
      </p:pic>
      <p:pic>
        <p:nvPicPr>
          <p:cNvPr id="7" name="Picture 6" descr="Purple_orchids_at_Am_Orchid_Society,_Delray_Bch.JPG"/>
          <p:cNvPicPr>
            <a:picLocks noChangeAspect="1"/>
          </p:cNvPicPr>
          <p:nvPr/>
        </p:nvPicPr>
        <p:blipFill>
          <a:blip r:embed="rId5" cstate="print"/>
          <a:stretch>
            <a:fillRect/>
          </a:stretch>
        </p:blipFill>
        <p:spPr>
          <a:xfrm>
            <a:off x="6324600" y="762000"/>
            <a:ext cx="2819400" cy="3200400"/>
          </a:xfrm>
          <a:prstGeom prst="rect">
            <a:avLst/>
          </a:prstGeom>
        </p:spPr>
      </p:pic>
      <p:pic>
        <p:nvPicPr>
          <p:cNvPr id="8" name="Picture 7" descr="wild-orchids-1.jpg"/>
          <p:cNvPicPr>
            <a:picLocks noChangeAspect="1"/>
          </p:cNvPicPr>
          <p:nvPr/>
        </p:nvPicPr>
        <p:blipFill>
          <a:blip r:embed="rId6"/>
          <a:stretch>
            <a:fillRect/>
          </a:stretch>
        </p:blipFill>
        <p:spPr>
          <a:xfrm>
            <a:off x="2743200" y="762000"/>
            <a:ext cx="3581400" cy="3200400"/>
          </a:xfrm>
          <a:prstGeom prst="rect">
            <a:avLst/>
          </a:prstGeom>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waii-botanic-orchid-1.jpg"/>
          <p:cNvPicPr>
            <a:picLocks noChangeAspect="1"/>
          </p:cNvPicPr>
          <p:nvPr/>
        </p:nvPicPr>
        <p:blipFill>
          <a:blip r:embed="rId2" cstate="print"/>
          <a:stretch>
            <a:fillRect/>
          </a:stretch>
        </p:blipFill>
        <p:spPr>
          <a:xfrm>
            <a:off x="0" y="3352800"/>
            <a:ext cx="3505200" cy="3505200"/>
          </a:xfrm>
          <a:prstGeom prst="rect">
            <a:avLst/>
          </a:prstGeom>
        </p:spPr>
      </p:pic>
      <p:pic>
        <p:nvPicPr>
          <p:cNvPr id="3" name="Picture 2" descr="orhidee-865363.jpeg"/>
          <p:cNvPicPr>
            <a:picLocks noChangeAspect="1"/>
          </p:cNvPicPr>
          <p:nvPr/>
        </p:nvPicPr>
        <p:blipFill>
          <a:blip r:embed="rId3" cstate="print"/>
          <a:stretch>
            <a:fillRect/>
          </a:stretch>
        </p:blipFill>
        <p:spPr>
          <a:xfrm>
            <a:off x="3505200" y="3352800"/>
            <a:ext cx="3505200" cy="3505200"/>
          </a:xfrm>
          <a:prstGeom prst="rect">
            <a:avLst/>
          </a:prstGeom>
        </p:spPr>
      </p:pic>
      <p:pic>
        <p:nvPicPr>
          <p:cNvPr id="4" name="Picture 3" descr="0_29e4a_8193995f_XL.jpg"/>
          <p:cNvPicPr>
            <a:picLocks noChangeAspect="1"/>
          </p:cNvPicPr>
          <p:nvPr/>
        </p:nvPicPr>
        <p:blipFill>
          <a:blip r:embed="rId4"/>
          <a:stretch>
            <a:fillRect/>
          </a:stretch>
        </p:blipFill>
        <p:spPr>
          <a:xfrm>
            <a:off x="7010400" y="3352800"/>
            <a:ext cx="2133600" cy="3505200"/>
          </a:xfrm>
          <a:prstGeom prst="rect">
            <a:avLst/>
          </a:prstGeom>
        </p:spPr>
      </p:pic>
      <p:pic>
        <p:nvPicPr>
          <p:cNvPr id="5" name="Picture 4" descr="Encyclia cochleata.JPG"/>
          <p:cNvPicPr>
            <a:picLocks noChangeAspect="1"/>
          </p:cNvPicPr>
          <p:nvPr/>
        </p:nvPicPr>
        <p:blipFill>
          <a:blip r:embed="rId5" cstate="print"/>
          <a:stretch>
            <a:fillRect/>
          </a:stretch>
        </p:blipFill>
        <p:spPr>
          <a:xfrm>
            <a:off x="0" y="0"/>
            <a:ext cx="4724400" cy="3352800"/>
          </a:xfrm>
          <a:prstGeom prst="rect">
            <a:avLst/>
          </a:prstGeom>
        </p:spPr>
      </p:pic>
      <p:pic>
        <p:nvPicPr>
          <p:cNvPr id="6" name="Picture 5" descr="orchids.jpg"/>
          <p:cNvPicPr>
            <a:picLocks noChangeAspect="1"/>
          </p:cNvPicPr>
          <p:nvPr/>
        </p:nvPicPr>
        <p:blipFill>
          <a:blip r:embed="rId6"/>
          <a:stretch>
            <a:fillRect/>
          </a:stretch>
        </p:blipFill>
        <p:spPr>
          <a:xfrm>
            <a:off x="4724400" y="0"/>
            <a:ext cx="4419600" cy="3352800"/>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or1.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838200"/>
          </a:xfrm>
        </p:spPr>
        <p:txBody>
          <a:bodyPr/>
          <a:lstStyle/>
          <a:p>
            <a:r>
              <a:rPr lang="en-US" dirty="0" smtClean="0"/>
              <a:t>Conclusion</a:t>
            </a:r>
            <a:endParaRPr lang="en-US" dirty="0"/>
          </a:p>
        </p:txBody>
      </p:sp>
      <p:sp>
        <p:nvSpPr>
          <p:cNvPr id="3" name="Content Placeholder 2"/>
          <p:cNvSpPr>
            <a:spLocks noGrp="1"/>
          </p:cNvSpPr>
          <p:nvPr>
            <p:ph idx="1"/>
          </p:nvPr>
        </p:nvSpPr>
        <p:spPr>
          <a:xfrm>
            <a:off x="457200" y="762000"/>
            <a:ext cx="8229600" cy="2133600"/>
          </a:xfrm>
        </p:spPr>
        <p:txBody>
          <a:bodyPr/>
          <a:lstStyle/>
          <a:p>
            <a:pPr algn="just">
              <a:buNone/>
            </a:pPr>
            <a:r>
              <a:rPr lang="en-US" dirty="0" smtClean="0"/>
              <a:t>	</a:t>
            </a:r>
            <a:r>
              <a:rPr lang="en-US" sz="2800" dirty="0" smtClean="0">
                <a:latin typeface="Times New Roman" pitchFamily="18" charset="0"/>
                <a:cs typeface="Times New Roman" pitchFamily="18" charset="0"/>
              </a:rPr>
              <a:t>Orchids are a charismatic group and have been called the "pandas of the plant world". They are a prominent focus of plant conservation. Many nature reserves exist because of the orchids that occur there.</a:t>
            </a:r>
            <a:endParaRPr lang="en-US" sz="2800" dirty="0">
              <a:latin typeface="Times New Roman" pitchFamily="18" charset="0"/>
              <a:cs typeface="Times New Roman" pitchFamily="18" charset="0"/>
            </a:endParaRPr>
          </a:p>
        </p:txBody>
      </p:sp>
    </p:spTree>
  </p:cSld>
  <p:clrMapOvr>
    <a:masterClrMapping/>
  </p:clrMapOvr>
  <p:transition spd="med">
    <p:whee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ture-landscapes_hdwallpaper_orchid_13671.jp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0" y="3581400"/>
            <a:ext cx="7239000" cy="1600200"/>
          </a:xfrm>
        </p:spPr>
        <p:txBody>
          <a:bodyPr>
            <a:normAutofit/>
          </a:bodyPr>
          <a:lstStyle/>
          <a:p>
            <a:pPr algn="l"/>
            <a:r>
              <a:rPr lang="en-US" sz="7200" dirty="0" smtClean="0">
                <a:latin typeface="Algerian" pitchFamily="82" charset="0"/>
              </a:rPr>
              <a:t>Thank You</a:t>
            </a:r>
            <a:endParaRPr lang="en-US" sz="7200" dirty="0">
              <a:latin typeface="Algerian" pitchFamily="82" charset="0"/>
            </a:endParaRPr>
          </a:p>
        </p:txBody>
      </p:sp>
    </p:spTree>
  </p:cSld>
  <p:clrMapOvr>
    <a:masterClrMapping/>
  </p:clrMapOvr>
  <p:transition spd="med">
    <p:wheel spokes="8"/>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ture-landscapes_widewallpaper_white-orchids_11747.jp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990600"/>
          </a:xfrm>
        </p:spPr>
        <p:txBody>
          <a:bodyPr/>
          <a:lstStyle/>
          <a:p>
            <a:r>
              <a:rPr lang="en-US" dirty="0" smtClean="0">
                <a:latin typeface="Times New Roman" pitchFamily="18" charset="0"/>
                <a:cs typeface="Times New Roman" pitchFamily="18" charset="0"/>
              </a:rPr>
              <a:t>Meanings of orchids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buNone/>
            </a:pPr>
            <a:r>
              <a:rPr lang="en-US" sz="2800" dirty="0" smtClean="0">
                <a:latin typeface="Times New Roman" pitchFamily="18" charset="0"/>
                <a:cs typeface="Times New Roman" pitchFamily="18" charset="0"/>
              </a:rPr>
              <a:t>	Orchids in general signify wealth, strength, love as well as a rare and delicate beauty. </a:t>
            </a:r>
          </a:p>
          <a:p>
            <a:pPr algn="ctr">
              <a:buNone/>
            </a:pPr>
            <a:r>
              <a:rPr lang="en-US" sz="2800" i="1" u="sng" dirty="0" smtClean="0"/>
              <a:t>A symbol of virility</a:t>
            </a:r>
          </a:p>
          <a:p>
            <a:pPr algn="just">
              <a:buNone/>
            </a:pPr>
            <a:r>
              <a:rPr lang="en-US" sz="2800" dirty="0" smtClean="0"/>
              <a:t/>
            </a:r>
            <a:br>
              <a:rPr lang="en-US" sz="2800" dirty="0" smtClean="0"/>
            </a:br>
            <a:r>
              <a:rPr lang="en-US" sz="2800" dirty="0" smtClean="0">
                <a:latin typeface="Times New Roman" pitchFamily="18" charset="0"/>
                <a:cs typeface="Times New Roman" pitchFamily="18" charset="0"/>
              </a:rPr>
              <a:t>In Ancient Greece, orchids signify virility and were used to determine the gender of an unborn child. It was strongly believed by Greek women that if the father of the unborn child ate large, new orchid tubers, the baby will be a boy. On the other hand, should the mother of the unborn child were to eat small orchid tubers, the baby would be a girl.</a:t>
            </a:r>
            <a:endParaRPr lang="en-US" sz="2800" dirty="0">
              <a:latin typeface="Times New Roman" pitchFamily="18" charset="0"/>
              <a:cs typeface="Times New Roman" pitchFamily="18" charset="0"/>
            </a:endParaRPr>
          </a:p>
        </p:txBody>
      </p:sp>
    </p:spTree>
  </p:cSld>
  <p:clrMapOvr>
    <a:masterClrMapping/>
  </p:clrMapOvr>
  <p:transition spd="med">
    <p:wheel spokes="8"/>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_000009311779XSmall.jpg_crop380w.jpg"/>
          <p:cNvPicPr>
            <a:picLocks noChangeAspect="1"/>
          </p:cNvPicPr>
          <p:nvPr/>
        </p:nvPicPr>
        <p:blipFill>
          <a:blip r:embed="rId2"/>
          <a:stretch>
            <a:fillRect/>
          </a:stretch>
        </p:blipFill>
        <p:spPr>
          <a:xfrm>
            <a:off x="0" y="0"/>
            <a:ext cx="9144000" cy="6858000"/>
          </a:xfrm>
          <a:prstGeom prst="rect">
            <a:avLst/>
          </a:prstGeom>
        </p:spPr>
      </p:pic>
      <p:sp>
        <p:nvSpPr>
          <p:cNvPr id="5" name="Title 4"/>
          <p:cNvSpPr>
            <a:spLocks noGrp="1"/>
          </p:cNvSpPr>
          <p:nvPr>
            <p:ph type="title"/>
          </p:nvPr>
        </p:nvSpPr>
        <p:spPr>
          <a:xfrm>
            <a:off x="457200" y="533400"/>
            <a:ext cx="8229600" cy="1143000"/>
          </a:xfrm>
        </p:spPr>
        <p:txBody>
          <a:bodyPr/>
          <a:lstStyle/>
          <a:p>
            <a:r>
              <a:rPr lang="en-US" dirty="0" smtClean="0">
                <a:latin typeface="Algerian" pitchFamily="82" charset="0"/>
              </a:rPr>
              <a:t>ANY QUESTION</a:t>
            </a:r>
            <a:endParaRPr lang="en-US" dirty="0">
              <a:latin typeface="Algerian" pitchFamily="82"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d-abstract_hdwallpaper_yellow-orchid_45911.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dirty="0" smtClean="0">
                <a:solidFill>
                  <a:srgbClr val="FF0000"/>
                </a:solidFill>
                <a:latin typeface="Times New Roman" pitchFamily="18" charset="0"/>
                <a:cs typeface="Times New Roman" pitchFamily="18" charset="0"/>
              </a:rPr>
              <a:t>Distribution of Orchids</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0" y="1600200"/>
            <a:ext cx="8229600" cy="4525963"/>
          </a:xfrm>
        </p:spPr>
        <p:txBody>
          <a:bodyPr>
            <a:normAutofit lnSpcReduction="10000"/>
          </a:bodyPr>
          <a:lstStyle/>
          <a:p>
            <a:pPr algn="just">
              <a:buNone/>
            </a:pPr>
            <a:r>
              <a:rPr lang="en-US" dirty="0" smtClean="0"/>
              <a:t>	</a:t>
            </a:r>
            <a:r>
              <a:rPr lang="en-US" dirty="0" smtClean="0">
                <a:solidFill>
                  <a:srgbClr val="FF3399"/>
                </a:solidFill>
              </a:rPr>
              <a:t>The following list gives a rough overview of Orchids distribution:</a:t>
            </a:r>
          </a:p>
          <a:p>
            <a:pPr algn="just">
              <a:buFont typeface="Wingdings" pitchFamily="2" charset="2"/>
              <a:buChar char="Ø"/>
            </a:pPr>
            <a:r>
              <a:rPr lang="en-US" dirty="0" smtClean="0"/>
              <a:t>Oceania: 50 to 70 genus</a:t>
            </a:r>
          </a:p>
          <a:p>
            <a:pPr algn="just">
              <a:buFont typeface="Wingdings" pitchFamily="2" charset="2"/>
              <a:buChar char="Ø"/>
            </a:pPr>
            <a:r>
              <a:rPr lang="en-US" dirty="0" smtClean="0"/>
              <a:t>North America: 20 to 26 genus</a:t>
            </a:r>
          </a:p>
          <a:p>
            <a:pPr algn="just">
              <a:buFont typeface="Wingdings" pitchFamily="2" charset="2"/>
              <a:buChar char="Ø"/>
            </a:pPr>
            <a:r>
              <a:rPr lang="en-US" dirty="0" smtClean="0"/>
              <a:t>tropical America: 212 to 250 genus</a:t>
            </a:r>
          </a:p>
          <a:p>
            <a:pPr algn="just">
              <a:buFont typeface="Wingdings" pitchFamily="2" charset="2"/>
              <a:buChar char="Ø"/>
            </a:pPr>
            <a:r>
              <a:rPr lang="en-US" dirty="0" smtClean="0"/>
              <a:t>tropical Asia: 260 to 300 genus</a:t>
            </a:r>
          </a:p>
          <a:p>
            <a:pPr algn="just">
              <a:buFont typeface="Wingdings" pitchFamily="2" charset="2"/>
              <a:buChar char="Ø"/>
            </a:pPr>
            <a:r>
              <a:rPr lang="en-US" dirty="0" smtClean="0"/>
              <a:t>tropical Africa: 230 to 270 genus</a:t>
            </a:r>
          </a:p>
          <a:p>
            <a:pPr algn="just">
              <a:buFont typeface="Wingdings" pitchFamily="2" charset="2"/>
              <a:buChar char="Ø"/>
            </a:pPr>
            <a:r>
              <a:rPr lang="en-US" dirty="0" smtClean="0"/>
              <a:t>Europe and temperate Asia: 40 to 60 genus</a:t>
            </a:r>
          </a:p>
          <a:p>
            <a:pPr algn="just">
              <a:buNone/>
            </a:pPr>
            <a:endParaRPr lang="en-US" dirty="0"/>
          </a:p>
        </p:txBody>
      </p:sp>
    </p:spTree>
  </p:cSld>
  <p:clrMapOvr>
    <a:masterClrMapping/>
  </p:clrMapOvr>
  <p:transition spd="med">
    <p:comb/>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d-abstract_hdwallpaper_music-of-the-orchids_53473.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990600"/>
          </a:xfrm>
        </p:spPr>
        <p:txBody>
          <a:bodyPr/>
          <a:lstStyle/>
          <a:p>
            <a:r>
              <a:rPr lang="en-US" dirty="0" smtClean="0"/>
              <a:t>Some Characteristics of Orchids</a:t>
            </a:r>
            <a:endParaRPr lang="en-US" dirty="0"/>
          </a:p>
        </p:txBody>
      </p:sp>
      <p:sp>
        <p:nvSpPr>
          <p:cNvPr id="3" name="Content Placeholder 2"/>
          <p:cNvSpPr>
            <a:spLocks noGrp="1"/>
          </p:cNvSpPr>
          <p:nvPr>
            <p:ph idx="1"/>
          </p:nvPr>
        </p:nvSpPr>
        <p:spPr>
          <a:xfrm>
            <a:off x="0" y="1066800"/>
            <a:ext cx="8915400" cy="5638800"/>
          </a:xfrm>
        </p:spPr>
        <p:txBody>
          <a:bodyPr>
            <a:normAutofit/>
          </a:bodyPr>
          <a:lstStyle/>
          <a:p>
            <a:pPr algn="just">
              <a:buFont typeface="Wingdings" pitchFamily="2" charset="2"/>
              <a:buChar char="Ø"/>
            </a:pPr>
            <a:r>
              <a:rPr lang="en-US" sz="2800" dirty="0" smtClean="0">
                <a:latin typeface="Times New Roman" pitchFamily="18" charset="0"/>
                <a:cs typeface="Times New Roman" pitchFamily="18" charset="0"/>
              </a:rPr>
              <a:t>Orchids can grow in almost all types of environments.</a:t>
            </a:r>
          </a:p>
          <a:p>
            <a:pPr algn="just">
              <a:buFont typeface="Wingdings" pitchFamily="2" charset="2"/>
              <a:buChar char="Ø"/>
            </a:pPr>
            <a:r>
              <a:rPr lang="en-US" sz="2800" dirty="0" smtClean="0">
                <a:latin typeface="Times New Roman" pitchFamily="18" charset="0"/>
                <a:cs typeface="Times New Roman" pitchFamily="18" charset="0"/>
              </a:rPr>
              <a:t>Orchids usually do not grow in soil. Their roots attach to trees or rocks where they capture moisture and nutrients.</a:t>
            </a:r>
          </a:p>
          <a:p>
            <a:pPr algn="just">
              <a:buFont typeface="Wingdings" pitchFamily="2" charset="2"/>
              <a:buChar char="Ø"/>
            </a:pPr>
            <a:r>
              <a:rPr lang="en-US" sz="2800" dirty="0" smtClean="0">
                <a:latin typeface="Times New Roman" pitchFamily="18" charset="0"/>
                <a:cs typeface="Times New Roman" pitchFamily="18" charset="0"/>
              </a:rPr>
              <a:t>Tropical orchids usually grow high in the tree in order to get good air circulation and plenty of light &amp; they prefer a 12-hour day.</a:t>
            </a:r>
          </a:p>
          <a:p>
            <a:pPr algn="just">
              <a:buFont typeface="Wingdings" pitchFamily="2" charset="2"/>
              <a:buChar char="Ø"/>
            </a:pPr>
            <a:r>
              <a:rPr lang="en-US" sz="2800" dirty="0" smtClean="0">
                <a:latin typeface="Times New Roman" pitchFamily="18" charset="0"/>
                <a:cs typeface="Times New Roman" pitchFamily="18" charset="0"/>
              </a:rPr>
              <a:t>Monopodial orchids have a single, upright stem, with and opposite leaf allegation. The flower stem appears from the base of the uppermost leaves.</a:t>
            </a:r>
          </a:p>
          <a:p>
            <a:pPr algn="just">
              <a:buFont typeface="Wingdings" pitchFamily="2" charset="2"/>
              <a:buChar char="Ø"/>
            </a:pPr>
            <a:r>
              <a:rPr lang="en-US" sz="2800" dirty="0" smtClean="0">
                <a:latin typeface="Times New Roman" pitchFamily="18" charset="0"/>
                <a:cs typeface="Times New Roman" pitchFamily="18" charset="0"/>
              </a:rPr>
              <a:t>Sympodial orchids grow horizontally, sending out new shoots from the old rhizome.</a:t>
            </a:r>
            <a:endParaRPr lang="en-US" sz="2800" dirty="0">
              <a:latin typeface="Times New Roman" pitchFamily="18" charset="0"/>
              <a:cs typeface="Times New Roman" pitchFamily="18" charset="0"/>
            </a:endParaRPr>
          </a:p>
        </p:txBody>
      </p:sp>
    </p:spTree>
  </p:cSld>
  <p:clrMapOvr>
    <a:masterClrMapping/>
  </p:clrMapOvr>
  <p:transition spd="med">
    <p:wedg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HA-PINK-ORCHID2-e1280342368128.jpg"/>
          <p:cNvPicPr>
            <a:picLocks noChangeAspect="1"/>
          </p:cNvPicPr>
          <p:nvPr/>
        </p:nvPicPr>
        <p:blipFill>
          <a:blip r:embed="rId2" cstate="print"/>
          <a:stretch>
            <a:fillRect/>
          </a:stretch>
        </p:blipFill>
        <p:spPr>
          <a:xfrm>
            <a:off x="0" y="1"/>
            <a:ext cx="9144000" cy="6858000"/>
          </a:xfrm>
          <a:prstGeom prst="rect">
            <a:avLst/>
          </a:prstGeom>
        </p:spPr>
      </p:pic>
      <p:sp>
        <p:nvSpPr>
          <p:cNvPr id="2" name="Title 1"/>
          <p:cNvSpPr>
            <a:spLocks noGrp="1"/>
          </p:cNvSpPr>
          <p:nvPr>
            <p:ph type="title"/>
          </p:nvPr>
        </p:nvSpPr>
        <p:spPr>
          <a:xfrm>
            <a:off x="457200" y="0"/>
            <a:ext cx="8229600" cy="868362"/>
          </a:xfrm>
        </p:spPr>
        <p:txBody>
          <a:bodyPr/>
          <a:lstStyle/>
          <a:p>
            <a:r>
              <a:rPr lang="en-US" dirty="0" smtClean="0">
                <a:latin typeface="Times New Roman" pitchFamily="18" charset="0"/>
                <a:cs typeface="Times New Roman" pitchFamily="18" charset="0"/>
              </a:rPr>
              <a:t>How to grow orchid</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838200"/>
            <a:ext cx="9144000" cy="3505200"/>
          </a:xfrm>
        </p:spPr>
        <p:txBody>
          <a:bodyPr>
            <a:normAutofit/>
          </a:bodyPr>
          <a:lstStyle/>
          <a:p>
            <a:pPr algn="just">
              <a:buNone/>
            </a:pPr>
            <a:r>
              <a:rPr lang="en-US" sz="2800" dirty="0" smtClean="0">
                <a:latin typeface="Times New Roman" pitchFamily="18" charset="0"/>
                <a:cs typeface="Times New Roman" pitchFamily="18" charset="0"/>
              </a:rPr>
              <a:t>	Orchids </a:t>
            </a:r>
            <a:r>
              <a:rPr lang="en-US" sz="2800" dirty="0" smtClean="0">
                <a:latin typeface="Times New Roman" pitchFamily="18" charset="0"/>
                <a:cs typeface="Times New Roman" pitchFamily="18" charset="0"/>
              </a:rPr>
              <a:t>should be potted in small container/spots according to the size of the plants. As a thumb rule, orchids should be under potted to get more flowers. Any kind of pot/container which can hold medium and provide aeration is suitable. Most of the people prefer plastic pots which retain moisture longer than mud pots. O</a:t>
            </a:r>
            <a:r>
              <a:rPr lang="en-US" sz="2800" dirty="0" smtClean="0">
                <a:latin typeface="Times New Roman" pitchFamily="18" charset="0"/>
                <a:cs typeface="Times New Roman" pitchFamily="18" charset="0"/>
              </a:rPr>
              <a:t>rchids </a:t>
            </a:r>
            <a:r>
              <a:rPr lang="en-US" sz="2800" dirty="0" smtClean="0">
                <a:latin typeface="Times New Roman" pitchFamily="18" charset="0"/>
                <a:cs typeface="Times New Roman" pitchFamily="18" charset="0"/>
              </a:rPr>
              <a:t>can be grown in teak-wood baskets. Orchid plants should not be disturbed frequently and repotting done only when absolutely necessary.</a:t>
            </a:r>
            <a:endParaRPr lang="en-US" sz="2800" dirty="0">
              <a:latin typeface="Times New Roman" pitchFamily="18" charset="0"/>
              <a:cs typeface="Times New Roman" pitchFamily="18"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smtClean="0">
                <a:latin typeface="Times New Roman" pitchFamily="18" charset="0"/>
                <a:cs typeface="Times New Roman" pitchFamily="18" charset="0"/>
              </a:rPr>
              <a:t>Propagation of Orchid</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838200"/>
            <a:ext cx="9144000" cy="2743199"/>
          </a:xfrm>
        </p:spPr>
        <p:txBody>
          <a:bodyPr>
            <a:normAutofit/>
          </a:bodyPr>
          <a:lstStyle/>
          <a:p>
            <a:pPr algn="just">
              <a:buNone/>
            </a:pPr>
            <a:r>
              <a:rPr lang="en-US" sz="2800" dirty="0" smtClean="0">
                <a:latin typeface="Times New Roman" pitchFamily="18" charset="0"/>
                <a:cs typeface="Times New Roman" pitchFamily="18" charset="0"/>
              </a:rPr>
              <a:t>Cuttings: Orchids </a:t>
            </a:r>
            <a:r>
              <a:rPr lang="en-US" sz="2800" dirty="0" smtClean="0">
                <a:latin typeface="Times New Roman" pitchFamily="18" charset="0"/>
                <a:cs typeface="Times New Roman" pitchFamily="18" charset="0"/>
              </a:rPr>
              <a:t>like Aerides, Arachnis, Epidendrum, Renanthera, Phalaenopsis, Vanda and Dendrobium can be propagated by cutting. Orchids cutting are usually more bigger and should posseses one or more roots. Cutting are usually potted in propagation beds or directly in pots after treating the cut ends with fungicides to prevent rotting.</a:t>
            </a:r>
          </a:p>
          <a:p>
            <a:pPr>
              <a:buNone/>
            </a:pPr>
            <a:endParaRPr lang="en-US" dirty="0"/>
          </a:p>
        </p:txBody>
      </p:sp>
      <p:pic>
        <p:nvPicPr>
          <p:cNvPr id="4" name="Picture 3" descr="bigunlg6.jpg"/>
          <p:cNvPicPr>
            <a:picLocks noChangeAspect="1"/>
          </p:cNvPicPr>
          <p:nvPr/>
        </p:nvPicPr>
        <p:blipFill>
          <a:blip r:embed="rId2"/>
          <a:stretch>
            <a:fillRect/>
          </a:stretch>
        </p:blipFill>
        <p:spPr>
          <a:xfrm>
            <a:off x="0" y="3505200"/>
            <a:ext cx="2285999" cy="3352800"/>
          </a:xfrm>
          <a:prstGeom prst="rect">
            <a:avLst/>
          </a:prstGeom>
          <a:ln>
            <a:noFill/>
          </a:ln>
          <a:effectLst>
            <a:softEdge rad="112500"/>
          </a:effectLst>
        </p:spPr>
      </p:pic>
      <p:pic>
        <p:nvPicPr>
          <p:cNvPr id="5" name="Picture 4" descr="image001.jpg"/>
          <p:cNvPicPr>
            <a:picLocks noChangeAspect="1"/>
          </p:cNvPicPr>
          <p:nvPr/>
        </p:nvPicPr>
        <p:blipFill>
          <a:blip r:embed="rId3"/>
          <a:stretch>
            <a:fillRect/>
          </a:stretch>
        </p:blipFill>
        <p:spPr>
          <a:xfrm>
            <a:off x="5715000" y="3505200"/>
            <a:ext cx="3429000" cy="3352800"/>
          </a:xfrm>
          <a:prstGeom prst="rect">
            <a:avLst/>
          </a:prstGeom>
          <a:ln>
            <a:noFill/>
          </a:ln>
          <a:effectLst>
            <a:softEdge rad="112500"/>
          </a:effectLst>
        </p:spPr>
      </p:pic>
      <p:pic>
        <p:nvPicPr>
          <p:cNvPr id="6" name="Picture 5" descr="Orchid-Keiki-400x300.jpg"/>
          <p:cNvPicPr>
            <a:picLocks noChangeAspect="1"/>
          </p:cNvPicPr>
          <p:nvPr/>
        </p:nvPicPr>
        <p:blipFill>
          <a:blip r:embed="rId4"/>
          <a:stretch>
            <a:fillRect/>
          </a:stretch>
        </p:blipFill>
        <p:spPr>
          <a:xfrm>
            <a:off x="2286000" y="3505200"/>
            <a:ext cx="3429000" cy="3352800"/>
          </a:xfrm>
          <a:prstGeom prst="rect">
            <a:avLst/>
          </a:prstGeom>
          <a:ln>
            <a:noFill/>
          </a:ln>
          <a:effectLst>
            <a:softEdge rad="112500"/>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_orchid1_4.jpg61755b5d-2ba4-4386-b181-300f899b8c52Large.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685800"/>
          </a:xfrm>
        </p:spPr>
        <p:txBody>
          <a:bodyPr>
            <a:normAutofit fontScale="90000"/>
          </a:bodyPr>
          <a:lstStyle/>
          <a:p>
            <a:r>
              <a:rPr lang="en-US" dirty="0" smtClean="0">
                <a:latin typeface="Times New Roman" pitchFamily="18" charset="0"/>
                <a:cs typeface="Times New Roman" pitchFamily="18" charset="0"/>
              </a:rPr>
              <a:t>Cont.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0" y="1219200"/>
            <a:ext cx="9144000" cy="4495800"/>
          </a:xfrm>
        </p:spPr>
        <p:txBody>
          <a:bodyPr>
            <a:normAutofit/>
          </a:bodyPr>
          <a:lstStyle/>
          <a:p>
            <a:pPr algn="just">
              <a:buNone/>
            </a:pPr>
            <a:r>
              <a:rPr lang="en-US" sz="2800" i="1" dirty="0" smtClean="0">
                <a:latin typeface="Times New Roman" pitchFamily="18" charset="0"/>
                <a:cs typeface="Times New Roman" pitchFamily="18" charset="0"/>
              </a:rPr>
              <a:t>Off-shoots </a:t>
            </a:r>
            <a:r>
              <a:rPr lang="en-US" sz="2800" i="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In </a:t>
            </a:r>
            <a:r>
              <a:rPr lang="en-US" sz="2800" dirty="0" smtClean="0">
                <a:latin typeface="Times New Roman" pitchFamily="18" charset="0"/>
                <a:cs typeface="Times New Roman" pitchFamily="18" charset="0"/>
              </a:rPr>
              <a:t>some monopodial orchids like Ascocenda and Phalaenopsis, </a:t>
            </a:r>
            <a:r>
              <a:rPr lang="en-US" sz="2800" dirty="0" smtClean="0">
                <a:latin typeface="Times New Roman" pitchFamily="18" charset="0"/>
                <a:cs typeface="Times New Roman" pitchFamily="18" charset="0"/>
              </a:rPr>
              <a:t>off-shoots </a:t>
            </a:r>
            <a:r>
              <a:rPr lang="en-US" sz="2800" dirty="0" smtClean="0">
                <a:latin typeface="Times New Roman" pitchFamily="18" charset="0"/>
                <a:cs typeface="Times New Roman" pitchFamily="18" charset="0"/>
              </a:rPr>
              <a:t>emerge frequently on the main </a:t>
            </a:r>
            <a:r>
              <a:rPr lang="en-US" sz="2800" dirty="0" smtClean="0">
                <a:latin typeface="Times New Roman" pitchFamily="18" charset="0"/>
                <a:cs typeface="Times New Roman" pitchFamily="18" charset="0"/>
              </a:rPr>
              <a:t>stem. This </a:t>
            </a:r>
            <a:r>
              <a:rPr lang="en-US" sz="2800" dirty="0" smtClean="0">
                <a:latin typeface="Times New Roman" pitchFamily="18" charset="0"/>
                <a:cs typeface="Times New Roman" pitchFamily="18" charset="0"/>
              </a:rPr>
              <a:t>usually happens when the apex has lost its effectiveness in suppressing </a:t>
            </a:r>
            <a:r>
              <a:rPr lang="en-US" sz="2800" dirty="0" smtClean="0">
                <a:latin typeface="Times New Roman" pitchFamily="18" charset="0"/>
                <a:cs typeface="Times New Roman" pitchFamily="18" charset="0"/>
              </a:rPr>
              <a:t>auxiliary </a:t>
            </a:r>
            <a:r>
              <a:rPr lang="en-US" sz="2800" dirty="0" smtClean="0">
                <a:latin typeface="Times New Roman" pitchFamily="18" charset="0"/>
                <a:cs typeface="Times New Roman" pitchFamily="18" charset="0"/>
              </a:rPr>
              <a:t>buds</a:t>
            </a:r>
            <a:r>
              <a:rPr lang="en-US" sz="2800" dirty="0" smtClean="0">
                <a:latin typeface="Times New Roman" pitchFamily="18" charset="0"/>
                <a:cs typeface="Times New Roman" pitchFamily="18" charset="0"/>
              </a:rPr>
              <a:t>.</a:t>
            </a:r>
          </a:p>
          <a:p>
            <a:pPr algn="just">
              <a:buNone/>
            </a:pPr>
            <a:r>
              <a:rPr lang="en-US" sz="2800" dirty="0" smtClean="0">
                <a:latin typeface="Times New Roman" pitchFamily="18" charset="0"/>
                <a:cs typeface="Times New Roman" pitchFamily="18" charset="0"/>
              </a:rPr>
              <a:t>Aerial Shoots: Most </a:t>
            </a:r>
            <a:r>
              <a:rPr lang="en-US" sz="2800" dirty="0" smtClean="0">
                <a:latin typeface="Times New Roman" pitchFamily="18" charset="0"/>
                <a:cs typeface="Times New Roman" pitchFamily="18" charset="0"/>
              </a:rPr>
              <a:t>of the dendrobiums produce aerial shoots or bulbs on old back bulbs devoid of leaves. They usually arise on the upper part of the back bulbs and grow out slowly. These aerial shoots take 90-120 days to develop roots. At this stage, they are detached along with the portion of back bulb and potted as independent plant.</a:t>
            </a:r>
          </a:p>
          <a:p>
            <a:pPr algn="just">
              <a:buNone/>
            </a:pPr>
            <a:endParaRPr lang="en-US" sz="2800" dirty="0">
              <a:latin typeface="Times New Roman" pitchFamily="18" charset="0"/>
              <a:cs typeface="Times New Roman" pitchFamily="18"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uglossa410.jp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1143000"/>
          </a:xfrm>
        </p:spPr>
        <p:txBody>
          <a:bodyPr/>
          <a:lstStyle/>
          <a:p>
            <a:r>
              <a:rPr lang="en-US" dirty="0" smtClean="0"/>
              <a:t>Pollination in Orchids</a:t>
            </a:r>
            <a:endParaRPr lang="en-US" dirty="0"/>
          </a:p>
        </p:txBody>
      </p:sp>
      <p:sp>
        <p:nvSpPr>
          <p:cNvPr id="3" name="Content Placeholder 2"/>
          <p:cNvSpPr>
            <a:spLocks noGrp="1"/>
          </p:cNvSpPr>
          <p:nvPr>
            <p:ph idx="1"/>
          </p:nvPr>
        </p:nvSpPr>
        <p:spPr>
          <a:xfrm>
            <a:off x="0" y="1219200"/>
            <a:ext cx="8915400" cy="5181600"/>
          </a:xfrm>
        </p:spPr>
        <p:txBody>
          <a:bodyPr>
            <a:noAutofit/>
          </a:bodyPr>
          <a:lstStyle/>
          <a:p>
            <a:pPr algn="just">
              <a:buNone/>
            </a:pPr>
            <a:r>
              <a:rPr lang="en-US" sz="2400" dirty="0" smtClean="0">
                <a:solidFill>
                  <a:schemeClr val="bg1"/>
                </a:solidFill>
                <a:latin typeface="Times New Roman" pitchFamily="18" charset="0"/>
                <a:cs typeface="Times New Roman" pitchFamily="18" charset="0"/>
              </a:rPr>
              <a:t>	</a:t>
            </a:r>
            <a:r>
              <a:rPr lang="en-US" sz="2800" dirty="0" smtClean="0">
                <a:solidFill>
                  <a:schemeClr val="bg1"/>
                </a:solidFill>
                <a:latin typeface="Times New Roman" pitchFamily="18" charset="0"/>
                <a:cs typeface="Times New Roman" pitchFamily="18" charset="0"/>
              </a:rPr>
              <a:t>Orchids flower produce pollinia. When the pollinator enters into the flower, it touches a viscidium, which promptly sticks to its body, generally on the head or abdomen. While leaving the flower, it pulls the pollinium out of the anther, as it is connected to the viscidium by the stipe. The stipe then bends and the pollinium is moved forwards and downwards. When the pollinator enters another flower of the same species, the pollinium has taken such position that it will stick to the stigma of the second flower, just below the rostellum, pollinating it. Pollination also happened by using pencil, small paintbrush.</a:t>
            </a:r>
            <a:endParaRPr lang="en-US" sz="2800" dirty="0">
              <a:solidFill>
                <a:schemeClr val="bg1"/>
              </a:solidFill>
              <a:latin typeface="Times New Roman" pitchFamily="18" charset="0"/>
              <a:cs typeface="Times New Roman" pitchFamily="18" charset="0"/>
            </a:endParaRPr>
          </a:p>
        </p:txBody>
      </p:sp>
    </p:spTree>
  </p:cSld>
  <p:clrMapOvr>
    <a:masterClrMapping/>
  </p:clrMapOvr>
  <p:transition spd="med">
    <p:checker dir="ver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537</Words>
  <Application>Microsoft Office PowerPoint</Application>
  <PresentationFormat>On-screen Show (4:3)</PresentationFormat>
  <Paragraphs>87</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Orchid</vt:lpstr>
      <vt:lpstr>Introduction </vt:lpstr>
      <vt:lpstr>Meanings of orchids</vt:lpstr>
      <vt:lpstr>Distribution of Orchids</vt:lpstr>
      <vt:lpstr>Some Characteristics of Orchids</vt:lpstr>
      <vt:lpstr>How to grow orchid</vt:lpstr>
      <vt:lpstr>Propagation of Orchid</vt:lpstr>
      <vt:lpstr>Cont.</vt:lpstr>
      <vt:lpstr>Pollination in Orchids</vt:lpstr>
      <vt:lpstr>Disease of Orchid</vt:lpstr>
      <vt:lpstr>Pest of Orchid</vt:lpstr>
      <vt:lpstr>Slide 12</vt:lpstr>
      <vt:lpstr>Commonly Cultivated Orchid Plants</vt:lpstr>
      <vt:lpstr>Cattleyas</vt:lpstr>
      <vt:lpstr>Phalaenopsis</vt:lpstr>
      <vt:lpstr>Paphiopedilums</vt:lpstr>
      <vt:lpstr>Cymbidiums</vt:lpstr>
      <vt:lpstr>Dendrobiums</vt:lpstr>
      <vt:lpstr>Oncidium</vt:lpstr>
      <vt:lpstr>Vandas</vt:lpstr>
      <vt:lpstr>Significance of Orchids</vt:lpstr>
      <vt:lpstr>Economical Importance of Orchids</vt:lpstr>
      <vt:lpstr>Orchids for different occasions</vt:lpstr>
      <vt:lpstr>Slide 24</vt:lpstr>
      <vt:lpstr>Storage Conditions</vt:lpstr>
      <vt:lpstr>Photo Gallery</vt:lpstr>
      <vt:lpstr>Slide 27</vt:lpstr>
      <vt:lpstr>Conclusion</vt:lpstr>
      <vt:lpstr>Thank You</vt:lpstr>
      <vt:lpstr>ANY QUESTION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 Chand Mondal</dc:creator>
  <cp:lastModifiedBy>Faculty</cp:lastModifiedBy>
  <cp:revision>95</cp:revision>
  <dcterms:created xsi:type="dcterms:W3CDTF">2006-08-16T00:00:00Z</dcterms:created>
  <dcterms:modified xsi:type="dcterms:W3CDTF">2014-03-22T08:28:07Z</dcterms:modified>
</cp:coreProperties>
</file>